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6"/>
  </p:notesMasterIdLst>
  <p:sldIdLst>
    <p:sldId id="256" r:id="rId2"/>
    <p:sldId id="2232" r:id="rId3"/>
    <p:sldId id="2177" r:id="rId4"/>
    <p:sldId id="813" r:id="rId5"/>
    <p:sldId id="825" r:id="rId6"/>
    <p:sldId id="2202" r:id="rId7"/>
    <p:sldId id="2167" r:id="rId8"/>
    <p:sldId id="1980" r:id="rId9"/>
    <p:sldId id="2084" r:id="rId10"/>
    <p:sldId id="2204" r:id="rId11"/>
    <p:sldId id="2185" r:id="rId12"/>
    <p:sldId id="2186" r:id="rId13"/>
    <p:sldId id="2168" r:id="rId14"/>
    <p:sldId id="2206" r:id="rId15"/>
    <p:sldId id="2169" r:id="rId16"/>
    <p:sldId id="2170" r:id="rId17"/>
    <p:sldId id="2205" r:id="rId18"/>
    <p:sldId id="2172" r:id="rId19"/>
    <p:sldId id="2173" r:id="rId20"/>
    <p:sldId id="2099" r:id="rId21"/>
    <p:sldId id="2175" r:id="rId22"/>
    <p:sldId id="2176" r:id="rId23"/>
    <p:sldId id="2178" r:id="rId24"/>
    <p:sldId id="2195" r:id="rId25"/>
    <p:sldId id="259" r:id="rId26"/>
    <p:sldId id="2164" r:id="rId27"/>
    <p:sldId id="2058" r:id="rId28"/>
    <p:sldId id="820" r:id="rId29"/>
    <p:sldId id="2091" r:id="rId30"/>
    <p:sldId id="824" r:id="rId31"/>
    <p:sldId id="1999" r:id="rId32"/>
    <p:sldId id="2196" r:id="rId33"/>
    <p:sldId id="257" r:id="rId34"/>
    <p:sldId id="461" r:id="rId35"/>
    <p:sldId id="459" r:id="rId36"/>
    <p:sldId id="465" r:id="rId37"/>
    <p:sldId id="2081" r:id="rId38"/>
    <p:sldId id="2166" r:id="rId39"/>
    <p:sldId id="2188" r:id="rId40"/>
    <p:sldId id="2187" r:id="rId41"/>
    <p:sldId id="2132" r:id="rId42"/>
    <p:sldId id="2151" r:id="rId43"/>
    <p:sldId id="2189" r:id="rId44"/>
    <p:sldId id="2212" r:id="rId45"/>
    <p:sldId id="2230" r:id="rId46"/>
    <p:sldId id="2229" r:id="rId47"/>
    <p:sldId id="2216" r:id="rId48"/>
    <p:sldId id="2217" r:id="rId49"/>
    <p:sldId id="2218" r:id="rId50"/>
    <p:sldId id="2231" r:id="rId51"/>
    <p:sldId id="2219" r:id="rId52"/>
    <p:sldId id="2220" r:id="rId53"/>
    <p:sldId id="2222" r:id="rId54"/>
    <p:sldId id="2221" r:id="rId55"/>
    <p:sldId id="2223" r:id="rId56"/>
    <p:sldId id="2228" r:id="rId57"/>
    <p:sldId id="2207" r:id="rId58"/>
    <p:sldId id="2237" r:id="rId59"/>
    <p:sldId id="262" r:id="rId60"/>
    <p:sldId id="263" r:id="rId61"/>
    <p:sldId id="268" r:id="rId62"/>
    <p:sldId id="266" r:id="rId63"/>
    <p:sldId id="2239" r:id="rId64"/>
    <p:sldId id="2238" r:id="rId6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6DA04C2-F518-A94E-8AC1-2529FBB80660}">
          <p14:sldIdLst>
            <p14:sldId id="256"/>
            <p14:sldId id="2232"/>
            <p14:sldId id="2177"/>
            <p14:sldId id="813"/>
            <p14:sldId id="825"/>
            <p14:sldId id="2202"/>
            <p14:sldId id="2167"/>
            <p14:sldId id="1980"/>
            <p14:sldId id="2084"/>
            <p14:sldId id="2204"/>
            <p14:sldId id="2185"/>
            <p14:sldId id="2186"/>
            <p14:sldId id="2168"/>
            <p14:sldId id="2206"/>
            <p14:sldId id="2169"/>
            <p14:sldId id="2170"/>
            <p14:sldId id="2205"/>
            <p14:sldId id="2172"/>
            <p14:sldId id="2173"/>
            <p14:sldId id="2099"/>
            <p14:sldId id="2175"/>
            <p14:sldId id="2176"/>
            <p14:sldId id="2178"/>
          </p14:sldIdLst>
        </p14:section>
        <p14:section name="Untitled Section" id="{7B6E2313-DDEF-B541-BFCF-FB154614EC89}">
          <p14:sldIdLst/>
        </p14:section>
        <p14:section name="Untitled Section" id="{3B3EE068-A203-314C-AACE-145C15AEFB87}">
          <p14:sldIdLst/>
        </p14:section>
        <p14:section name="Untitled SectionThree Views of Predictability" id="{F1CDAD18-C24D-E44C-ADDD-37096B8F40A7}">
          <p14:sldIdLst/>
        </p14:section>
        <p14:section name="Untitled Section" id="{4FD1EB27-989B-BF41-8B29-678BF4BBBBEB}">
          <p14:sldIdLst>
            <p14:sldId id="2195"/>
            <p14:sldId id="259"/>
            <p14:sldId id="2164"/>
            <p14:sldId id="2058"/>
            <p14:sldId id="820"/>
            <p14:sldId id="2091"/>
            <p14:sldId id="824"/>
            <p14:sldId id="1999"/>
          </p14:sldIdLst>
        </p14:section>
        <p14:section name="Untitled Section" id="{6DE15442-B6DB-4642-B48B-FAE06DD9F59D}">
          <p14:sldIdLst>
            <p14:sldId id="2196"/>
            <p14:sldId id="257"/>
            <p14:sldId id="461"/>
            <p14:sldId id="459"/>
            <p14:sldId id="465"/>
          </p14:sldIdLst>
        </p14:section>
        <p14:section name="Bots" id="{46740CE4-A08E-CF42-AFD2-37A22FEC8D29}">
          <p14:sldIdLst>
            <p14:sldId id="2081"/>
            <p14:sldId id="2166"/>
            <p14:sldId id="2188"/>
            <p14:sldId id="2187"/>
            <p14:sldId id="2132"/>
            <p14:sldId id="2151"/>
            <p14:sldId id="2189"/>
          </p14:sldIdLst>
        </p14:section>
        <p14:section name="Untitled Section" id="{EAA023BA-4738-6E42-A4F8-36131808EBDC}">
          <p14:sldIdLst>
            <p14:sldId id="2212"/>
            <p14:sldId id="2230"/>
            <p14:sldId id="2229"/>
            <p14:sldId id="2216"/>
            <p14:sldId id="2217"/>
            <p14:sldId id="2218"/>
            <p14:sldId id="2231"/>
            <p14:sldId id="2219"/>
            <p14:sldId id="2220"/>
            <p14:sldId id="2222"/>
            <p14:sldId id="2221"/>
            <p14:sldId id="2223"/>
            <p14:sldId id="2228"/>
            <p14:sldId id="2207"/>
            <p14:sldId id="2237"/>
            <p14:sldId id="262"/>
            <p14:sldId id="263"/>
            <p14:sldId id="268"/>
            <p14:sldId id="266"/>
            <p14:sldId id="2239"/>
            <p14:sldId id="2238"/>
          </p14:sldIdLst>
        </p14:section>
        <p14:section name="Untitled Section" id="{F908E464-BC5F-554E-8028-F8D8A53C3528}">
          <p14:sldIdLst/>
        </p14:section>
        <p14:section name="Untitled Section" id="{C3BABC72-168B-334F-BD34-B02CB7793BFB}">
          <p14:sldIdLst/>
        </p14:section>
        <p14:section name="Untitled Section" id="{98A3B76C-D0A7-C842-909D-4D3C430BBD4E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41"/>
    <p:restoredTop sz="94578"/>
  </p:normalViewPr>
  <p:slideViewPr>
    <p:cSldViewPr snapToGrid="0">
      <p:cViewPr varScale="1">
        <p:scale>
          <a:sx n="196" d="100"/>
          <a:sy n="196" d="100"/>
        </p:scale>
        <p:origin x="1024" y="4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70" d="100"/>
        <a:sy n="17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252F07-206D-6A40-BAFB-EA064BB11D67}" type="datetimeFigureOut">
              <a:rPr lang="en-US" smtClean="0"/>
              <a:t>8/27/25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E37276-419E-D941-A0BB-CE25D4D3B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1578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BB68FF-76EA-CE50-5798-48D5B2EBEC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53117A5-A7ED-D84D-35A4-CE98416EB5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999E611-9FBE-81BB-9E8F-D0615C8034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31E9B4-7428-A1E7-3BF0-F143166BDF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E37276-419E-D941-A0BB-CE25D4D3BA2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0589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E6A17B-7D95-0B4D-9F26-F9265A2176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2">
            <a:extLst>
              <a:ext uri="{FF2B5EF4-FFF2-40B4-BE49-F238E27FC236}">
                <a16:creationId xmlns:a16="http://schemas.microsoft.com/office/drawing/2014/main" id="{47A2EADF-25E9-055B-005D-4F9DF7ED7E6C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7523" name="Rectangle 3">
            <a:extLst>
              <a:ext uri="{FF2B5EF4-FFF2-40B4-BE49-F238E27FC236}">
                <a16:creationId xmlns:a16="http://schemas.microsoft.com/office/drawing/2014/main" id="{B7BC3B95-B334-FCA5-F894-2AFD28E850C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6074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7CE89A-EC05-340D-3636-13DB2EFD99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>
            <a:extLst>
              <a:ext uri="{FF2B5EF4-FFF2-40B4-BE49-F238E27FC236}">
                <a16:creationId xmlns:a16="http://schemas.microsoft.com/office/drawing/2014/main" id="{EA7D4B9C-2CAD-CA3B-4494-649E7094E84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E85D790E-0980-9E47-9660-9FEB6297D8F0}" type="slidenum">
              <a:rPr lang="en-US" altLang="x-none" sz="1200"/>
              <a:pPr eaLnBrk="1" hangingPunct="1"/>
              <a:t>19</a:t>
            </a:fld>
            <a:endParaRPr lang="en-US" altLang="x-none" sz="1200"/>
          </a:p>
        </p:txBody>
      </p:sp>
      <p:sp>
        <p:nvSpPr>
          <p:cNvPr id="47107" name="Rectangle 2">
            <a:extLst>
              <a:ext uri="{FF2B5EF4-FFF2-40B4-BE49-F238E27FC236}">
                <a16:creationId xmlns:a16="http://schemas.microsoft.com/office/drawing/2014/main" id="{C3F5B5F7-AF3C-1D8B-7383-ABA5D9A756C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8" name="Rectangle 3">
            <a:extLst>
              <a:ext uri="{FF2B5EF4-FFF2-40B4-BE49-F238E27FC236}">
                <a16:creationId xmlns:a16="http://schemas.microsoft.com/office/drawing/2014/main" id="{4D5BF8B6-65D1-B1DD-9810-7EE688B529A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x-none" altLang="x-none">
              <a:latin typeface="Arial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749935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BB2DE9EB-49E9-E340-89DA-25817C0829DA}" type="slidenum">
              <a:rPr lang="en-US" altLang="x-none" sz="1200"/>
              <a:pPr eaLnBrk="1" hangingPunct="1"/>
              <a:t>20</a:t>
            </a:fld>
            <a:endParaRPr lang="en-US" altLang="x-none" sz="1200"/>
          </a:p>
        </p:txBody>
      </p:sp>
      <p:sp>
        <p:nvSpPr>
          <p:cNvPr id="512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x-none" altLang="x-none">
              <a:latin typeface="Arial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785152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4EEECCF-8572-7D4A-8706-F96045DF08AF}" type="slidenum">
              <a:rPr lang="en-US"/>
              <a:pPr/>
              <a:t>28</a:t>
            </a:fld>
            <a:endParaRPr lang="en-US"/>
          </a:p>
        </p:txBody>
      </p:sp>
      <p:sp>
        <p:nvSpPr>
          <p:cNvPr id="274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44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2156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6ABD4F-6E26-18A7-400A-0FFD1BD9A3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F4D9B9E-7FD6-4418-FCE4-72A2BDCDB6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E8EB13A-3CC1-1C99-0E7B-409ED64B3F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7FBF1A-536B-2D1F-DB26-464DAEEC2CA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7CEB43-0E5E-8D41-9FA8-3FD891617D7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785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vector semantics, we define meaning as a point in space based on distribution.  Each word is a vector, not just a string like "good" or an index like "w_45". Similar words are nearby in semantic space, and, crucially, as we'll see, we build this space automatically by seeing which words are nearby in text. Here we see shows a visualization of embeddings learned for sentiment analysis, showing the location of selected words projected down from 60-dimensional space into a two dimensional space. Notice the distinct regions containing positive words, negative words, and neutral function words. 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7447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E37276-419E-D941-A0BB-CE25D4D3BA26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1376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B1925-B21D-A444-B48A-EB372F667E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5EDA43-52F2-036A-5061-8D9744E41C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06AE97-E271-2639-ACED-37E0D3E65E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9E831-B3D1-4D4C-ABB2-BBE7163B6994}" type="datetime1">
              <a:rPr lang="en-US" smtClean="0"/>
              <a:t>8/27/25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1F5235-B2C2-7116-E470-C860EED8FB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FEF5C9-56CE-B7CB-1C62-07AA99674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4733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B896EE-4FD1-B82E-4BC9-79A13ED22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99767C-C851-5D80-2BB0-489285A521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E113FD-CE65-7C9E-85F4-DA9E093791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E084A-1BE3-3945-BF5A-DD46FD2A31E3}" type="datetime1">
              <a:rPr lang="en-US" smtClean="0"/>
              <a:t>8/27/25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46A49-6523-317B-575B-17ACE834E8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13D3D0-33A5-511D-D999-10645AE92E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1414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0817AF4-AE9A-6E4A-D5CA-1BF10E75B31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B919C6-4627-4927-5012-457AEA0973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5FF492-8842-B7A5-E066-9D0015D6F3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1101E3-751A-9040-8562-1E8CD07FB509}" type="datetime1">
              <a:rPr lang="en-US" smtClean="0"/>
              <a:t>8/27/25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8D0E2B-99E3-9CB4-3030-E9B4D4B373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2D563D-C1AA-B73F-7CE3-FAE185A8CA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7850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9569A-99B7-8479-DE6A-5445C610C0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B3FDA3-762E-B7AE-CBD3-B7DF9C4F0A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37D7D9-AABA-766E-E2FB-E17E4730A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352B7-7710-3E45-A5E3-35351C94C34E}" type="datetime1">
              <a:rPr lang="en-US" smtClean="0"/>
              <a:t>8/27/25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EBC999-F5A1-1E90-F8BB-A43F7FA2A4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E2E421-F2BE-E924-A685-2043528AF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272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43EC4-C495-977D-2CA0-2D5D46D54E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44EF2A-5EC0-56E2-68C5-43BCA65F53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BB2835-FFEF-BBBE-4694-2A5993F529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9CE32B-8E7D-A24A-9464-173E55AD3C21}" type="datetime1">
              <a:rPr lang="en-US" smtClean="0"/>
              <a:t>8/27/25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3F84B5-C32B-E0C8-3353-51E10DBFB4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CC243A-A380-FAC6-2763-D3357A0A9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2556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2F8A1-BF6F-8D4F-920A-66A31FAA2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24CCDF-663C-1BF0-7772-1AFB650AA24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F5356F-5503-3034-DCA7-85D94D0189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C98DC8-62B1-2E60-74BF-D55067AAE2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5DAF3-BD4A-6A4C-BF3D-5E19CE8A7A78}" type="datetime1">
              <a:rPr lang="en-US" smtClean="0"/>
              <a:t>8/27/25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0A574C-E55C-639D-31AF-9402A71357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BE4204-4C94-E2B7-AF4A-EBDABC66E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8061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C40E8C-9BA0-63DB-53AE-7F8ED591B9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EE1E49-8B2E-7F89-15B3-9A8B737B57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4B78B7-0DB2-3A4B-B331-7893933D65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BA82FBD-8368-927B-3B85-9E9FF811F0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69A275E-FB61-0C70-0CB7-CF8CDA5FD13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6081463-A590-104F-B61B-48300C27A1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73103-D54C-C24C-A492-7E942EB2A3DD}" type="datetime1">
              <a:rPr lang="en-US" smtClean="0"/>
              <a:t>8/27/25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D636C95-9C2B-D2A4-A93F-FBB240E7D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7DA90BA-AD38-C1E5-EFD0-EBF99B035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7616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F7318-9DDE-9778-966E-A021F3B71D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43B577-BAE6-E3D4-BD55-71EAF81975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7E3A8-3DBA-7B4F-BC18-84AF50676A79}" type="datetime1">
              <a:rPr lang="en-US" smtClean="0"/>
              <a:t>8/27/25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15FA01-2129-3128-89CD-6C0342190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2F4C7F-07CD-377B-B804-90C9418ED6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8681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48144D-93F0-A747-D5CB-C5D7B5C5F4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B3E40-C3A9-6043-8267-8A5CC57B78B0}" type="datetime1">
              <a:rPr lang="en-US" smtClean="0"/>
              <a:t>8/27/25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43029B-150F-E178-9176-576B4186B9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E9A164-E37B-4467-3164-541A4D9BD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1489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9E09CC-7C4A-AE00-1665-CFA158BCD2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80335F-17C7-A50A-D1FC-AE7BB33F92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35716C-F1E6-281A-51F9-3B24907EDA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408535-B655-F8D8-B0FF-4CA8771914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32AE2-E1E2-1549-B517-22B2FB7F7D49}" type="datetime1">
              <a:rPr lang="en-US" smtClean="0"/>
              <a:t>8/27/25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96F210-FB19-282C-ED5E-05218290DC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3AA1BF-D8D9-FD33-9EE7-853198AA8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5427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A9CC7-BAC0-C46E-9DF2-9E2E02ABB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D662649-193A-D468-BCE4-63176861BDB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CF2B9A-DC4A-8D4B-9162-95E476EBEC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772D17-1A88-EEFC-83C8-D74D9A1A35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052545-FEA7-8147-B936-8401DCF050E6}" type="datetime1">
              <a:rPr lang="en-US" smtClean="0"/>
              <a:t>8/27/25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FC79C-09B1-E6EB-AD0F-709A198D34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73DFAE-1124-647C-19E9-5768EF859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0847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D298F-1CA0-7345-3592-69FD15B877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2D71C1-D7AF-6693-AF83-259A326E14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02E293-84AB-BDA9-B5A4-DB971F1F3A9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DE99676-DFA4-864F-8C05-69CADEB2DDE1}" type="datetime1">
              <a:rPr lang="en-US" smtClean="0"/>
              <a:t>8/27/25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AFE864-95C6-B1B4-1803-2A358F793C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/>
              <a:t>From PMI to Bots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0002C1-85EA-B378-F87F-00AE3F9DBC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A3D10F-77F7-DB43-842D-10933EFABD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2842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kwchurch/kwchurch.github.io/blob/main/slides/PMI%20to%20Bots.pptx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www.nytimes.com/2002/02/05/arts/robert-chapman-81-roget-s-thesaurus-editor.html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png"/><Relationship Id="rId4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png"/><Relationship Id="rId4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1.png"/><Relationship Id="rId4" Type="http://schemas.openxmlformats.org/officeDocument/2006/relationships/image" Target="../media/image52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://nlp.stanford.edu/projects/glove/" TargetMode="External"/><Relationship Id="rId2" Type="http://schemas.openxmlformats.org/officeDocument/2006/relationships/hyperlink" Target="https://code.google.com/archive/p/word2vec/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hyperlink" Target="https://en.wikipedia.org/wiki/Multidimensional_scaling" TargetMode="Externa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openxmlformats.org/officeDocument/2006/relationships/hyperlink" Target="https://en.wikipedia.org/wiki/United_States_House_of_Representatives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hyperlink" Target="https://en.wikipedia.org/wiki/GOFAI" TargetMode="Externa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hyperlink" Target="https://web.stanford.edu/~jurafsky/slp3/6.pdf" TargetMode="External"/><Relationship Id="rId7" Type="http://schemas.openxmlformats.org/officeDocument/2006/relationships/image" Target="../media/image6.png"/><Relationship Id="rId2" Type="http://schemas.openxmlformats.org/officeDocument/2006/relationships/hyperlink" Target="https://web.stanford.edu/~jurafsky/slp3/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aclanthology.org/J90-1003/" TargetMode="External"/><Relationship Id="rId5" Type="http://schemas.openxmlformats.org/officeDocument/2006/relationships/hyperlink" Target="https://aclanthology.org/J90-1003.pdf" TargetMode="External"/><Relationship Id="rId4" Type="http://schemas.openxmlformats.org/officeDocument/2006/relationships/hyperlink" Target="https://web.stanford.edu/~jurafsky/slp3/6.pdf#page=14.29" TargetMode="Externa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6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3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hyperlink" Target="http://recommendpapers.xyz/" TargetMode="Externa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www.isthatreallyrachel.com/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www.chronicle.com/article/im-a-student-you-have-no-idea-how-much-were-using-chatgpt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24D4C-1CEE-D551-331D-166B43D0E83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From PMI to Bots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E6406F-5975-471F-487F-39406292438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Kenneth Church</a:t>
            </a:r>
          </a:p>
          <a:p>
            <a:r>
              <a:rPr lang="en-US" dirty="0"/>
              <a:t>September 2025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7AB58A-18CC-F520-2910-E2325B01B2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0964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42BA4F-861A-D975-912C-A6B31E3A57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EA424644-B1FF-CD3C-3DCF-D251C828DB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3C1B7C7-30FD-76A5-D24A-67B70FD144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Bots</a:t>
            </a:r>
          </a:p>
          <a:p>
            <a:pPr>
              <a:buFont typeface="Wingdings" pitchFamily="2" charset="2"/>
              <a:buChar char="Ø"/>
            </a:pPr>
            <a:r>
              <a:rPr lang="en-US" b="1" dirty="0"/>
              <a:t>Thesaurus Application</a:t>
            </a:r>
          </a:p>
          <a:p>
            <a:r>
              <a:rPr lang="en-US" dirty="0"/>
              <a:t>Sampling: Lesson from Past</a:t>
            </a:r>
          </a:p>
          <a:p>
            <a:r>
              <a:rPr lang="en-US" dirty="0"/>
              <a:t>PMI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/>
              <a:t>Word2Vec </a:t>
            </a:r>
            <a:r>
              <a:rPr lang="en-US" dirty="0">
                <a:sym typeface="Wingdings" pitchFamily="2" charset="2"/>
              </a:rPr>
              <a:t> Bots</a:t>
            </a:r>
          </a:p>
          <a:p>
            <a:r>
              <a:rPr lang="en-US" dirty="0">
                <a:sym typeface="Wingdings" pitchFamily="2" charset="2"/>
              </a:rPr>
              <a:t>An Embarrassing Parallel Approximation for SVD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9272799-82C5-D584-E2B2-69C16B074C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3410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C357BB7-DBA9-4BD7-E01A-01350BFCB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 to Help Good Writers</a:t>
            </a:r>
            <a:br>
              <a:rPr lang="en-US" dirty="0"/>
            </a:br>
            <a:r>
              <a:rPr lang="en-US" dirty="0"/>
              <a:t>(This is </a:t>
            </a:r>
            <a:r>
              <a:rPr lang="en-US" i="1" dirty="0"/>
              <a:t>not</a:t>
            </a:r>
            <a:r>
              <a:rPr lang="en-US" dirty="0"/>
              <a:t> cheating) 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8174CF2-BEEE-AA55-2AC8-9B2B73F234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Thesaurus</a:t>
            </a:r>
          </a:p>
        </p:txBody>
      </p:sp>
      <p:pic>
        <p:nvPicPr>
          <p:cNvPr id="15" name="Content Placeholder 1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D66335B-A862-F33E-5657-F6305F7B4B4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0" y="2601326"/>
            <a:ext cx="5726125" cy="4943809"/>
          </a:xfr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318E684-04F0-570C-4BA8-7F06779FCA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err="1"/>
              <a:t>ChatBot</a:t>
            </a:r>
            <a:endParaRPr lang="en-US" dirty="0"/>
          </a:p>
        </p:txBody>
      </p:sp>
      <p:pic>
        <p:nvPicPr>
          <p:cNvPr id="13" name="Content Placeholder 12" descr="A screenshot of a phone&#10;&#10;AI-generated content may be incorrect.">
            <a:extLst>
              <a:ext uri="{FF2B5EF4-FFF2-40B4-BE49-F238E27FC236}">
                <a16:creationId xmlns:a16="http://schemas.microsoft.com/office/drawing/2014/main" id="{13D6F824-2D7B-7804-B3A1-B47956D45B0C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5657515" y="2442242"/>
            <a:ext cx="6491705" cy="8331023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F16D7A-4861-EE5B-46E3-D56DC05A0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11</a:t>
            </a:fld>
            <a:endParaRPr lang="en-US"/>
          </a:p>
        </p:txBody>
      </p:sp>
      <p:sp>
        <p:nvSpPr>
          <p:cNvPr id="2" name="Rounded Rectangular Callout 1">
            <a:extLst>
              <a:ext uri="{FF2B5EF4-FFF2-40B4-BE49-F238E27FC236}">
                <a16:creationId xmlns:a16="http://schemas.microsoft.com/office/drawing/2014/main" id="{07736642-BB2A-ECE5-587C-0B866D4CA017}"/>
              </a:ext>
            </a:extLst>
          </p:cNvPr>
          <p:cNvSpPr/>
          <p:nvPr/>
        </p:nvSpPr>
        <p:spPr>
          <a:xfrm>
            <a:off x="3185514" y="1715950"/>
            <a:ext cx="1848656" cy="823912"/>
          </a:xfrm>
          <a:prstGeom prst="wedgeRoundRectCallout">
            <a:avLst>
              <a:gd name="adj1" fmla="val -84812"/>
              <a:gd name="adj2" fmla="val 21485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Valuable tool from past</a:t>
            </a:r>
          </a:p>
        </p:txBody>
      </p:sp>
      <p:sp>
        <p:nvSpPr>
          <p:cNvPr id="3" name="Rounded Rectangular Callout 2">
            <a:extLst>
              <a:ext uri="{FF2B5EF4-FFF2-40B4-BE49-F238E27FC236}">
                <a16:creationId xmlns:a16="http://schemas.microsoft.com/office/drawing/2014/main" id="{F35B2F80-045E-B429-94CA-D9325E89A5A3}"/>
              </a:ext>
            </a:extLst>
          </p:cNvPr>
          <p:cNvSpPr/>
          <p:nvPr/>
        </p:nvSpPr>
        <p:spPr>
          <a:xfrm>
            <a:off x="8173301" y="1372267"/>
            <a:ext cx="1848656" cy="823912"/>
          </a:xfrm>
          <a:prstGeom prst="wedgeRoundRectCallout">
            <a:avLst>
              <a:gd name="adj1" fmla="val -86963"/>
              <a:gd name="adj2" fmla="val 46818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Recent advance</a:t>
            </a:r>
          </a:p>
        </p:txBody>
      </p:sp>
    </p:spTree>
    <p:extLst>
      <p:ext uri="{BB962C8B-B14F-4D97-AF65-F5344CB8AC3E}">
        <p14:creationId xmlns:p14="http://schemas.microsoft.com/office/powerpoint/2010/main" val="4236821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3F360368-79C3-4626-B9D0-376BF62AC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958347" cy="1325563"/>
          </a:xfrm>
        </p:spPr>
        <p:txBody>
          <a:bodyPr/>
          <a:lstStyle/>
          <a:p>
            <a:r>
              <a:rPr lang="en-US" dirty="0"/>
              <a:t>Testable Hypotheses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01147832-6CB2-D966-AADD-8E6CC88B0C0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Benefits of </a:t>
            </a:r>
            <a:r>
              <a:rPr lang="en-US" dirty="0" err="1"/>
              <a:t>ChatBot</a:t>
            </a:r>
            <a:r>
              <a:rPr lang="en-US" dirty="0"/>
              <a:t> technology are particularly helpful for certain classes of users:</a:t>
            </a:r>
          </a:p>
          <a:p>
            <a:pPr lvl="1"/>
            <a:r>
              <a:rPr lang="en-US" dirty="0"/>
              <a:t>Group subjects by size of</a:t>
            </a:r>
          </a:p>
          <a:p>
            <a:pPr lvl="2"/>
            <a:r>
              <a:rPr lang="en-US" dirty="0"/>
              <a:t>Active Vocabulary and/or</a:t>
            </a:r>
          </a:p>
          <a:p>
            <a:pPr lvl="2"/>
            <a:r>
              <a:rPr lang="en-US" dirty="0"/>
              <a:t>Passive Vocabulary</a:t>
            </a:r>
          </a:p>
          <a:p>
            <a:pPr lvl="1"/>
            <a:r>
              <a:rPr lang="en-US" dirty="0"/>
              <a:t>Group subjects by age</a:t>
            </a:r>
          </a:p>
          <a:p>
            <a:pPr lvl="1"/>
            <a:r>
              <a:rPr lang="en-US" dirty="0"/>
              <a:t>Group subjects by education</a:t>
            </a:r>
          </a:p>
          <a:p>
            <a:pPr lvl="1"/>
            <a:r>
              <a:rPr lang="en-US" dirty="0"/>
              <a:t>L1 (native speakers) </a:t>
            </a:r>
          </a:p>
          <a:p>
            <a:pPr lvl="2"/>
            <a:r>
              <a:rPr lang="en-US" dirty="0"/>
              <a:t>vs L2</a:t>
            </a:r>
          </a:p>
          <a:p>
            <a:pPr lvl="3"/>
            <a:r>
              <a:rPr lang="en-US" dirty="0"/>
              <a:t>Second language speakers</a:t>
            </a:r>
          </a:p>
          <a:p>
            <a:pPr lvl="3"/>
            <a:r>
              <a:rPr lang="en-US" dirty="0"/>
              <a:t>Non-native speakers</a:t>
            </a:r>
          </a:p>
          <a:p>
            <a:pPr lvl="3"/>
            <a:r>
              <a:rPr lang="en-US" dirty="0"/>
              <a:t>Language learners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4AA1046-EC37-2306-5050-FE3C18D8EA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12</a:t>
            </a:fld>
            <a:endParaRPr lang="en-US"/>
          </a:p>
        </p:txBody>
      </p:sp>
      <p:pic>
        <p:nvPicPr>
          <p:cNvPr id="14" name="Content Placeholder 12" descr="A screenshot of a phone&#10;&#10;AI-generated content may be incorrect.">
            <a:extLst>
              <a:ext uri="{FF2B5EF4-FFF2-40B4-BE49-F238E27FC236}">
                <a16:creationId xmlns:a16="http://schemas.microsoft.com/office/drawing/2014/main" id="{66578BE7-AC17-8FDE-A113-55DA685F04D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096000" y="-1"/>
            <a:ext cx="6154333" cy="7898063"/>
          </a:xfrm>
        </p:spPr>
      </p:pic>
    </p:spTree>
    <p:extLst>
      <p:ext uri="{BB962C8B-B14F-4D97-AF65-F5344CB8AC3E}">
        <p14:creationId xmlns:p14="http://schemas.microsoft.com/office/powerpoint/2010/main" val="1306438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F56CBE16-19D9-B1E3-B46B-06E9A52A5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Added 10k Words</a:t>
            </a:r>
            <a:br>
              <a:rPr lang="en-US" dirty="0"/>
            </a:br>
            <a:r>
              <a:rPr lang="en-US" sz="2800" dirty="0"/>
              <a:t>Language Evolves over Time</a:t>
            </a: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070E083-E42B-02B9-B094-AC54075F8E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0748" y="2257525"/>
            <a:ext cx="5157787" cy="823912"/>
          </a:xfrm>
        </p:spPr>
        <p:txBody>
          <a:bodyPr/>
          <a:lstStyle/>
          <a:p>
            <a:r>
              <a:rPr lang="en-US" dirty="0"/>
              <a:t>4</a:t>
            </a:r>
            <a:r>
              <a:rPr lang="en-US" baseline="30000" dirty="0"/>
              <a:t>th</a:t>
            </a:r>
            <a:r>
              <a:rPr lang="en-US" dirty="0"/>
              <a:t> Edition: 1979</a:t>
            </a:r>
          </a:p>
        </p:txBody>
      </p:sp>
      <p:pic>
        <p:nvPicPr>
          <p:cNvPr id="20" name="Content Placeholder 19" descr="A screenshot of a book&#10;&#10;AI-generated content may be incorrect.">
            <a:extLst>
              <a:ext uri="{FF2B5EF4-FFF2-40B4-BE49-F238E27FC236}">
                <a16:creationId xmlns:a16="http://schemas.microsoft.com/office/drawing/2014/main" id="{45E761FD-5A16-FD83-22C0-F90D165964D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90748" y="3139857"/>
            <a:ext cx="5706827" cy="2203071"/>
          </a:xfrm>
          <a:ln w="25400">
            <a:solidFill>
              <a:schemeClr val="accent1">
                <a:shade val="50000"/>
              </a:schemeClr>
            </a:solidFill>
          </a:ln>
        </p:spPr>
      </p:pic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0B06BB6-91D7-252D-19F4-9B911A49B9C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46520" y="2257525"/>
            <a:ext cx="5183188" cy="823912"/>
          </a:xfrm>
        </p:spPr>
        <p:txBody>
          <a:bodyPr/>
          <a:lstStyle/>
          <a:p>
            <a:r>
              <a:rPr lang="en-US" dirty="0"/>
              <a:t>5</a:t>
            </a:r>
            <a:r>
              <a:rPr lang="en-US" baseline="30000" dirty="0"/>
              <a:t>th</a:t>
            </a:r>
            <a:r>
              <a:rPr lang="en-US" dirty="0"/>
              <a:t> Edition: 1999</a:t>
            </a:r>
          </a:p>
        </p:txBody>
      </p:sp>
      <p:pic>
        <p:nvPicPr>
          <p:cNvPr id="18" name="Content Placeholder 10" descr="A screenshot of a book&#10;&#10;AI-generated content may be incorrect.">
            <a:extLst>
              <a:ext uri="{FF2B5EF4-FFF2-40B4-BE49-F238E27FC236}">
                <a16:creationId xmlns:a16="http://schemas.microsoft.com/office/drawing/2014/main" id="{8F92E1E0-0382-DC91-9269-0A9A10F04C38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533388" y="3177144"/>
            <a:ext cx="4648264" cy="2165784"/>
          </a:xfrm>
          <a:ln w="25400">
            <a:solidFill>
              <a:schemeClr val="accent1">
                <a:shade val="50000"/>
              </a:schemeClr>
            </a:solidFill>
          </a:ln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96B9362-EE44-4C6C-235F-D1494DC51C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13</a:t>
            </a:fld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2241301-655C-E60F-0BD2-BFF09AB7E080}"/>
              </a:ext>
            </a:extLst>
          </p:cNvPr>
          <p:cNvSpPr txBox="1"/>
          <p:nvPr/>
        </p:nvSpPr>
        <p:spPr>
          <a:xfrm>
            <a:off x="6096000" y="0"/>
            <a:ext cx="609676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363636"/>
                </a:solidFill>
                <a:effectLst/>
                <a:latin typeface="nyt-imperial"/>
              </a:rPr>
              <a:t>When asked 140 years later to name the deficiency that had inspired him to edit the fifth edition, Dr. Chapman homed in on the right word without difficulty: '</a:t>
            </a:r>
            <a:r>
              <a:rPr lang="en-US" b="1" i="0" dirty="0">
                <a:solidFill>
                  <a:srgbClr val="363636"/>
                </a:solidFill>
                <a:effectLst/>
                <a:latin typeface="nyt-imperial"/>
              </a:rPr>
              <a:t>'Money</a:t>
            </a:r>
            <a:r>
              <a:rPr lang="en-US" b="0" i="0" dirty="0">
                <a:solidFill>
                  <a:srgbClr val="363636"/>
                </a:solidFill>
                <a:effectLst/>
                <a:latin typeface="nyt-imperial"/>
              </a:rPr>
              <a:t>.'' The previous edition, he explained, had enabled him -- formerly a threadbare Chaucer specialist -- to buy a 26-foot sailboat. </a:t>
            </a:r>
            <a:r>
              <a:rPr lang="en-US" b="1" i="0" dirty="0">
                <a:solidFill>
                  <a:srgbClr val="363636"/>
                </a:solidFill>
                <a:effectLst/>
                <a:latin typeface="nyt-imperial"/>
              </a:rPr>
              <a:t>He christened the boat Thesaurus.</a:t>
            </a:r>
            <a:endParaRPr lang="en-US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2EFA0C5-753F-0800-2B70-555CEFA119D1}"/>
              </a:ext>
            </a:extLst>
          </p:cNvPr>
          <p:cNvSpPr txBox="1"/>
          <p:nvPr/>
        </p:nvSpPr>
        <p:spPr>
          <a:xfrm>
            <a:off x="4720590" y="1718945"/>
            <a:ext cx="795299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4"/>
              </a:rPr>
              <a:t>https://www.nytimes.com/2002/02/05/arts/robert-chapman-81-roget-s-thesaurus-editor.html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39402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34DE9F-562D-486E-5C63-17256D3E6C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9178F8E4-1226-E166-3EED-4EFBC58F5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20B7AA7-3BB8-F49C-35EE-6A7962E1F7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Bots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Thesaurus Application</a:t>
            </a:r>
          </a:p>
          <a:p>
            <a:pPr>
              <a:buFont typeface="Wingdings" pitchFamily="2" charset="2"/>
              <a:buChar char="Ø"/>
            </a:pPr>
            <a:r>
              <a:rPr lang="en-US" b="1" dirty="0"/>
              <a:t>Sampling: Lesson from Past</a:t>
            </a:r>
          </a:p>
          <a:p>
            <a:r>
              <a:rPr lang="en-US" dirty="0"/>
              <a:t>PMI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/>
              <a:t>Word2Vec </a:t>
            </a:r>
            <a:r>
              <a:rPr lang="en-US" dirty="0">
                <a:sym typeface="Wingdings" pitchFamily="2" charset="2"/>
              </a:rPr>
              <a:t> Bots</a:t>
            </a:r>
          </a:p>
          <a:p>
            <a:r>
              <a:rPr lang="en-US" dirty="0">
                <a:sym typeface="Wingdings" pitchFamily="2" charset="2"/>
              </a:rPr>
              <a:t>An Embarrassing Parallel Approximation for SVD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041A136-2309-C937-9A9C-37A1FB7A5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3540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BC284F-02C0-E024-5956-616F1C7F7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Lesson: Samples Matter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A2592A2B-A160-1EC3-1A24-9C4EB5AD84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 was too easy to find words that were not in 4</a:t>
            </a:r>
            <a:r>
              <a:rPr lang="en-US" baseline="30000" dirty="0"/>
              <a:t>th</a:t>
            </a:r>
            <a:r>
              <a:rPr lang="en-US" dirty="0"/>
              <a:t> Edition of Roget’s</a:t>
            </a:r>
          </a:p>
          <a:p>
            <a:pPr lvl="1"/>
            <a:r>
              <a:rPr lang="en-US" dirty="0"/>
              <a:t>But Chap (the editor) wanted words appropriate for his audience</a:t>
            </a:r>
          </a:p>
          <a:p>
            <a:r>
              <a:rPr lang="en-US" dirty="0"/>
              <a:t>We started with academic books from his publisher</a:t>
            </a:r>
          </a:p>
          <a:p>
            <a:pPr lvl="1"/>
            <a:r>
              <a:rPr lang="en-US" dirty="0"/>
              <a:t>In desperation, we switched to Associated Press (AP) Newswire</a:t>
            </a:r>
          </a:p>
          <a:p>
            <a:r>
              <a:rPr lang="en-US" dirty="0"/>
              <a:t>Chap accepted 10% of suggestions from AP</a:t>
            </a:r>
          </a:p>
          <a:p>
            <a:pPr lvl="1"/>
            <a:r>
              <a:rPr lang="en-US" dirty="0"/>
              <a:t>and 0% of suggestions from academic books</a:t>
            </a:r>
          </a:p>
          <a:p>
            <a:r>
              <a:rPr lang="en-US" dirty="0"/>
              <a:t>In retrospect, it should have been obvious that</a:t>
            </a:r>
          </a:p>
          <a:p>
            <a:pPr lvl="1"/>
            <a:r>
              <a:rPr lang="en-US" dirty="0"/>
              <a:t>AP is more representative of contemporary American English</a:t>
            </a:r>
          </a:p>
          <a:p>
            <a:pPr lvl="1"/>
            <a:r>
              <a:rPr lang="en-US" dirty="0"/>
              <a:t>than academic books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A9AC2DB-3D6D-81CC-12AE-045F373236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391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9EE89-5534-DD78-E4FF-B2FB59146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 of Thumb in Historical Linguistics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E025D8-C3FB-E81E-F48A-6FA11E9FD9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Isolated communities are linguistically conservative</a:t>
            </a:r>
          </a:p>
          <a:p>
            <a:pPr lvl="1"/>
            <a:r>
              <a:rPr lang="en-US" dirty="0"/>
              <a:t>Conservative </a:t>
            </a:r>
            <a:r>
              <a:rPr lang="en-US" dirty="0">
                <a:sym typeface="Wingdings" pitchFamily="2" charset="2"/>
              </a:rPr>
              <a:t> Resist Language Change</a:t>
            </a:r>
          </a:p>
          <a:p>
            <a:pPr lvl="1"/>
            <a:r>
              <a:rPr lang="en-US" dirty="0">
                <a:sym typeface="Wingdings" pitchFamily="2" charset="2"/>
              </a:rPr>
              <a:t>Language change</a:t>
            </a:r>
          </a:p>
          <a:p>
            <a:pPr lvl="2"/>
            <a:r>
              <a:rPr lang="en-US" dirty="0">
                <a:sym typeface="Wingdings" pitchFamily="2" charset="2"/>
              </a:rPr>
              <a:t>Early adopters:  young in people in cities, especially minorities</a:t>
            </a:r>
          </a:p>
          <a:p>
            <a:pPr lvl="2"/>
            <a:r>
              <a:rPr lang="en-US" dirty="0">
                <a:sym typeface="Wingdings" pitchFamily="2" charset="2"/>
              </a:rPr>
              <a:t>Late adopters: rural areas, elite (so-called “i</a:t>
            </a:r>
            <a:r>
              <a:rPr lang="en-US" dirty="0"/>
              <a:t>ntelligentsia”</a:t>
            </a:r>
            <a:r>
              <a:rPr lang="en-US" dirty="0">
                <a:sym typeface="Wingdings" pitchFamily="2" charset="2"/>
              </a:rPr>
              <a:t>)</a:t>
            </a:r>
            <a:endParaRPr lang="en-US" dirty="0"/>
          </a:p>
          <a:p>
            <a:r>
              <a:rPr lang="en-US" dirty="0"/>
              <a:t>English in Appalachia and French in </a:t>
            </a:r>
            <a:r>
              <a:rPr lang="en-US" dirty="0" err="1"/>
              <a:t>Gaspé</a:t>
            </a:r>
            <a:r>
              <a:rPr lang="en-US" dirty="0"/>
              <a:t> (Quebec)</a:t>
            </a:r>
          </a:p>
          <a:p>
            <a:pPr lvl="1"/>
            <a:r>
              <a:rPr lang="en-US" dirty="0"/>
              <a:t>More representative of language from 1700s</a:t>
            </a:r>
          </a:p>
          <a:p>
            <a:pPr lvl="1"/>
            <a:r>
              <a:rPr lang="en-US" dirty="0"/>
              <a:t>than anywhere in Europe </a:t>
            </a:r>
          </a:p>
          <a:p>
            <a:r>
              <a:rPr lang="en-US" dirty="0"/>
              <a:t>Academics are linguistically conservative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5057F8-F4E7-F564-4CEA-D2FECD2BE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16</a:t>
            </a:fld>
            <a:endParaRPr lang="en-US"/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853C605B-8854-81E7-B629-F4E84FF9A3EB}"/>
              </a:ext>
            </a:extLst>
          </p:cNvPr>
          <p:cNvSpPr/>
          <p:nvPr/>
        </p:nvSpPr>
        <p:spPr>
          <a:xfrm rot="5400000">
            <a:off x="-695266" y="3474164"/>
            <a:ext cx="2373190" cy="838605"/>
          </a:xfrm>
          <a:prstGeom prst="wedgeRoundRectCallout">
            <a:avLst>
              <a:gd name="adj1" fmla="val -15545"/>
              <a:gd name="adj2" fmla="val -144917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More invested in status quo</a:t>
            </a:r>
          </a:p>
        </p:txBody>
      </p:sp>
    </p:spTree>
    <p:extLst>
      <p:ext uri="{BB962C8B-B14F-4D97-AF65-F5344CB8AC3E}">
        <p14:creationId xmlns:p14="http://schemas.microsoft.com/office/powerpoint/2010/main" val="245659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152CF02-1E9F-A035-076C-725702871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Bigger Question: Sampling</a:t>
            </a:r>
            <a:br>
              <a:rPr lang="en-US" dirty="0"/>
            </a:br>
            <a:r>
              <a:rPr lang="en-US" dirty="0"/>
              <a:t>Should a Corpus be Balanced?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F7113BB-C8C1-C797-AD98-4D5DD95E7C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Lesson from the Past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89B5DC-2228-2E33-EE65-A3AE05E7C8F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Thesaurus</a:t>
            </a:r>
          </a:p>
          <a:p>
            <a:r>
              <a:rPr lang="en-US" dirty="0"/>
              <a:t>Balanced Corpus:</a:t>
            </a:r>
          </a:p>
          <a:p>
            <a:pPr lvl="1"/>
            <a:r>
              <a:rPr lang="en-US" dirty="0"/>
              <a:t>A Sample of a Population of Interest</a:t>
            </a:r>
          </a:p>
          <a:p>
            <a:pPr lvl="1"/>
            <a:r>
              <a:rPr lang="en-US" dirty="0"/>
              <a:t>Brown Corpus: </a:t>
            </a:r>
          </a:p>
          <a:p>
            <a:pPr lvl="2"/>
            <a:r>
              <a:rPr lang="en-US" dirty="0"/>
              <a:t>A Sample of 1M words of contemporary English</a:t>
            </a:r>
          </a:p>
          <a:p>
            <a:pPr lvl="2"/>
            <a:r>
              <a:rPr lang="en-US" dirty="0"/>
              <a:t>Stratified by genre</a:t>
            </a:r>
          </a:p>
          <a:p>
            <a:pPr lvl="2"/>
            <a:r>
              <a:rPr lang="en-US" dirty="0"/>
              <a:t>Situated in time &amp; space</a:t>
            </a:r>
          </a:p>
          <a:p>
            <a:pPr lvl="3"/>
            <a:r>
              <a:rPr lang="en-US" dirty="0"/>
              <a:t>When: 1960s</a:t>
            </a:r>
          </a:p>
          <a:p>
            <a:pPr lvl="3"/>
            <a:r>
              <a:rPr lang="en-US" dirty="0"/>
              <a:t>Where: Brown University</a:t>
            </a:r>
          </a:p>
          <a:p>
            <a:r>
              <a:rPr lang="en-US" b="1" dirty="0"/>
              <a:t>Less is more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242B453-0BE1-7190-7F8C-CD8860F560A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Recent Advances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49E1413-7075-8514-9183-97A2A62DE534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Bots</a:t>
            </a:r>
          </a:p>
          <a:p>
            <a:r>
              <a:rPr lang="en-US" dirty="0"/>
              <a:t>Catch-as-catch can</a:t>
            </a:r>
          </a:p>
          <a:p>
            <a:r>
              <a:rPr lang="en-US" dirty="0"/>
              <a:t>“There is no data like more data” – Robert Mercer</a:t>
            </a:r>
          </a:p>
          <a:p>
            <a:r>
              <a:rPr lang="en-US" b="1" dirty="0"/>
              <a:t>More is more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4AB176-A8FA-ED91-9D91-9BD06FA5C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2678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6C5F56-8A12-863E-024F-9E0355DC7C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A7B0D-A014-CB85-8FCE-C3D746535024}"/>
              </a:ext>
            </a:extLst>
          </p:cNvPr>
          <p:cNvSpPr txBox="1">
            <a:spLocks noGrp="1"/>
          </p:cNvSpPr>
          <p:nvPr/>
        </p:nvSpPr>
        <p:spPr>
          <a:xfrm>
            <a:off x="1981200" y="6356351"/>
            <a:ext cx="2133600" cy="365125"/>
          </a:xfrm>
          <a:prstGeom prst="rect">
            <a:avLst/>
          </a:prstGeom>
          <a:noFill/>
        </p:spPr>
        <p:txBody>
          <a:bodyPr anchor="ctr"/>
          <a:lstStyle/>
          <a:p>
            <a:pPr>
              <a:defRPr/>
            </a:pPr>
            <a:r>
              <a:rPr lang="en-US" sz="1200">
                <a:solidFill>
                  <a:schemeClr val="tx1">
                    <a:tint val="75000"/>
                  </a:schemeClr>
                </a:solidFill>
              </a:rPr>
              <a:t>6/27/2014</a:t>
            </a:r>
          </a:p>
        </p:txBody>
      </p:sp>
      <p:sp>
        <p:nvSpPr>
          <p:cNvPr id="106499" name="Footer Placeholder 4">
            <a:extLst>
              <a:ext uri="{FF2B5EF4-FFF2-40B4-BE49-F238E27FC236}">
                <a16:creationId xmlns:a16="http://schemas.microsoft.com/office/drawing/2014/main" id="{784EDE02-736C-FB07-2D1B-E48501523738}"/>
              </a:ext>
            </a:extLst>
          </p:cNvPr>
          <p:cNvSpPr txBox="1">
            <a:spLocks noGrp="1"/>
          </p:cNvSpPr>
          <p:nvPr/>
        </p:nvSpPr>
        <p:spPr bwMode="auto">
          <a:xfrm>
            <a:off x="4648200" y="6356351"/>
            <a:ext cx="2895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1200">
                <a:solidFill>
                  <a:srgbClr val="898989"/>
                </a:solidFill>
                <a:latin typeface="Calibri" pitchFamily="34" charset="0"/>
              </a:rPr>
              <a:t>Fillmore Workshop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A8D7B5-8A33-254F-7FCF-CD8EE8356023}"/>
              </a:ext>
            </a:extLst>
          </p:cNvPr>
          <p:cNvSpPr txBox="1">
            <a:spLocks noGrp="1"/>
          </p:cNvSpPr>
          <p:nvPr/>
        </p:nvSpPr>
        <p:spPr>
          <a:xfrm>
            <a:off x="8077200" y="6356351"/>
            <a:ext cx="2133600" cy="365125"/>
          </a:xfrm>
          <a:prstGeom prst="rect">
            <a:avLst/>
          </a:prstGeom>
          <a:noFill/>
        </p:spPr>
        <p:txBody>
          <a:bodyPr anchor="ctr"/>
          <a:lstStyle/>
          <a:p>
            <a:pPr algn="r">
              <a:defRPr/>
            </a:pPr>
            <a:fld id="{DFA1A1D2-28B2-41C0-845A-538FC9F2EC52}" type="slidenum">
              <a:rPr lang="en-US" sz="1200">
                <a:solidFill>
                  <a:schemeClr val="tx1">
                    <a:tint val="75000"/>
                  </a:schemeClr>
                </a:solidFill>
              </a:rPr>
              <a:pPr algn="r">
                <a:defRPr/>
              </a:pPr>
              <a:t>18</a:t>
            </a:fld>
            <a:endParaRPr lang="en-US" sz="120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106501" name="Rectangle 2">
            <a:extLst>
              <a:ext uri="{FF2B5EF4-FFF2-40B4-BE49-F238E27FC236}">
                <a16:creationId xmlns:a16="http://schemas.microsoft.com/office/drawing/2014/main" id="{F5534018-DA2A-30FE-3496-A3F81F820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Brown Corpus is a Balanced Corpus</a:t>
            </a:r>
            <a:br>
              <a:rPr lang="en-US" sz="4000" dirty="0"/>
            </a:br>
            <a:r>
              <a:rPr lang="en-US" sz="2800" dirty="0"/>
              <a:t>(Unlike many recent catch-as-catch-can corpora)</a:t>
            </a:r>
            <a:endParaRPr lang="en-US" sz="2400" dirty="0"/>
          </a:p>
        </p:txBody>
      </p:sp>
      <p:sp>
        <p:nvSpPr>
          <p:cNvPr id="106502" name="Rectangle 3">
            <a:extLst>
              <a:ext uri="{FF2B5EF4-FFF2-40B4-BE49-F238E27FC236}">
                <a16:creationId xmlns:a16="http://schemas.microsoft.com/office/drawing/2014/main" id="{4DD92A0A-A1FF-D9F2-7174-FEA038E4D61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A sample of 1M words</a:t>
            </a:r>
          </a:p>
          <a:p>
            <a:pPr lvl="1"/>
            <a:r>
              <a:rPr lang="en-US" dirty="0"/>
              <a:t>Contemporary (1960s)</a:t>
            </a:r>
          </a:p>
          <a:p>
            <a:pPr lvl="1"/>
            <a:r>
              <a:rPr lang="en-US" dirty="0"/>
              <a:t>American English</a:t>
            </a:r>
          </a:p>
          <a:p>
            <a:pPr lvl="1"/>
            <a:r>
              <a:rPr lang="en-US" dirty="0"/>
              <a:t>Stratified over 15 genres (A-R)</a:t>
            </a:r>
          </a:p>
          <a:p>
            <a:pPr lvl="2"/>
            <a:r>
              <a:rPr lang="en-US" dirty="0"/>
              <a:t>500 documents</a:t>
            </a:r>
          </a:p>
          <a:p>
            <a:pPr lvl="2"/>
            <a:r>
              <a:rPr lang="en-US" dirty="0"/>
              <a:t>2000 words each</a:t>
            </a:r>
          </a:p>
          <a:p>
            <a:r>
              <a:rPr lang="en-US" dirty="0"/>
              <a:t>Many subsequent corpora</a:t>
            </a:r>
          </a:p>
          <a:p>
            <a:pPr lvl="1"/>
            <a:r>
              <a:rPr lang="en-US" dirty="0"/>
              <a:t>British National Corpus (BNC)</a:t>
            </a:r>
          </a:p>
          <a:p>
            <a:pPr lvl="1"/>
            <a:r>
              <a:rPr lang="en-US" dirty="0"/>
              <a:t>British (as opposed to American)</a:t>
            </a:r>
          </a:p>
          <a:p>
            <a:pPr lvl="1"/>
            <a:r>
              <a:rPr lang="en-US" dirty="0"/>
              <a:t>Larger: 1M words </a:t>
            </a:r>
            <a:r>
              <a:rPr lang="en-US" dirty="0">
                <a:sym typeface="Wingdings" pitchFamily="2" charset="2"/>
              </a:rPr>
              <a:t> 100M words</a:t>
            </a:r>
            <a:endParaRPr lang="en-US" dirty="0"/>
          </a:p>
          <a:p>
            <a:pPr lvl="1"/>
            <a:r>
              <a:rPr lang="en-US" dirty="0"/>
              <a:t>More recent (1990s v. 1960s)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A88C9EE-0C97-4C30-7ECA-9275A0E8F4B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15 Genres: A-R (500 documents)</a:t>
            </a:r>
          </a:p>
          <a:p>
            <a:pPr lvl="1"/>
            <a:r>
              <a:rPr lang="en-US" dirty="0"/>
              <a:t>Press: A (44) reportage, B (27) editorial, C (17) reviews</a:t>
            </a:r>
          </a:p>
          <a:p>
            <a:pPr lvl="1"/>
            <a:r>
              <a:rPr lang="en-US" dirty="0"/>
              <a:t>Religion: D (17)</a:t>
            </a:r>
          </a:p>
          <a:p>
            <a:pPr lvl="1"/>
            <a:r>
              <a:rPr lang="en-US" dirty="0"/>
              <a:t>Skills and hobbies: E (36)</a:t>
            </a:r>
          </a:p>
          <a:p>
            <a:pPr lvl="1"/>
            <a:r>
              <a:rPr lang="en-US" dirty="0"/>
              <a:t>Popular lore: F (48)</a:t>
            </a:r>
          </a:p>
          <a:p>
            <a:pPr lvl="1"/>
            <a:r>
              <a:rPr lang="en-US" dirty="0"/>
              <a:t>Belle-letters: G (75)</a:t>
            </a:r>
          </a:p>
          <a:p>
            <a:pPr lvl="1"/>
            <a:r>
              <a:rPr lang="en-US" dirty="0"/>
              <a:t>Misc: H (30): gov docs, foundation reports, industry reports, college catalog</a:t>
            </a:r>
          </a:p>
          <a:p>
            <a:pPr lvl="1"/>
            <a:r>
              <a:rPr lang="en-US" dirty="0"/>
              <a:t>Learned: J (80): science, medicine, math, social science, humanities, engineering</a:t>
            </a:r>
          </a:p>
          <a:p>
            <a:pPr lvl="1"/>
            <a:r>
              <a:rPr lang="en-US" dirty="0"/>
              <a:t>Fiction: K (29) general, L (24) mystery, M (6) science fiction, N (29) Westerns, P (29) romance, R (9) humor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A0A1B4-65FB-E2DD-FC7D-5336680534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9E8992D-4903-48E0-A5EE-E5885E7F4C9E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A134707-88F4-EC3D-0429-9D38E5B94D12}"/>
              </a:ext>
            </a:extLst>
          </p:cNvPr>
          <p:cNvSpPr txBox="1">
            <a:spLocks/>
          </p:cNvSpPr>
          <p:nvPr/>
        </p:nvSpPr>
        <p:spPr>
          <a:xfrm>
            <a:off x="651417" y="5320727"/>
            <a:ext cx="5859966" cy="892645"/>
          </a:xfrm>
          <a:prstGeom prst="rect">
            <a:avLst/>
          </a:prstGeom>
          <a:solidFill>
            <a:srgbClr val="FFFF00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There is no data like more data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D8E5F4BA-DAB5-CD95-F530-1D4061C053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1518" y="4375"/>
            <a:ext cx="1690688" cy="1690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5901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0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0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0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0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0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5779C8-13C3-4F2D-0DCE-00F19BCC58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Picture 2">
            <a:extLst>
              <a:ext uri="{FF2B5EF4-FFF2-40B4-BE49-F238E27FC236}">
                <a16:creationId xmlns:a16="http://schemas.microsoft.com/office/drawing/2014/main" id="{5C1871B3-59A4-31F2-7901-F109452380C5}"/>
              </a:ext>
            </a:extLst>
          </p:cNvPr>
          <p:cNvPicPr>
            <a:picLocks noGrp="1" noChangeAspect="1" noChangeArrowheads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13" t="10101" r="11626" b="12451"/>
          <a:stretch>
            <a:fillRect/>
          </a:stretch>
        </p:blipFill>
        <p:spPr>
          <a:xfrm>
            <a:off x="1524000" y="228600"/>
            <a:ext cx="9144000" cy="6470650"/>
          </a:xfrm>
        </p:spPr>
      </p:pic>
      <p:sp>
        <p:nvSpPr>
          <p:cNvPr id="206854" name="Oval 6">
            <a:extLst>
              <a:ext uri="{FF2B5EF4-FFF2-40B4-BE49-F238E27FC236}">
                <a16:creationId xmlns:a16="http://schemas.microsoft.com/office/drawing/2014/main" id="{D3827293-8CA1-6C82-4778-939F4E356A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4200" y="2331125"/>
            <a:ext cx="1066800" cy="519351"/>
          </a:xfrm>
          <a:prstGeom prst="ellipse">
            <a:avLst/>
          </a:prstGeom>
          <a:noFill/>
          <a:ln w="28575">
            <a:solidFill>
              <a:srgbClr val="00F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 sz="1800"/>
          </a:p>
        </p:txBody>
      </p:sp>
      <p:sp>
        <p:nvSpPr>
          <p:cNvPr id="206855" name="Oval 7">
            <a:extLst>
              <a:ext uri="{FF2B5EF4-FFF2-40B4-BE49-F238E27FC236}">
                <a16:creationId xmlns:a16="http://schemas.microsoft.com/office/drawing/2014/main" id="{F91AA523-10EE-71C1-1BD4-967954129E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0" y="1950125"/>
            <a:ext cx="1295400" cy="519351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 sz="1800"/>
          </a:p>
        </p:txBody>
      </p:sp>
      <p:sp>
        <p:nvSpPr>
          <p:cNvPr id="206857" name="Oval 9">
            <a:extLst>
              <a:ext uri="{FF2B5EF4-FFF2-40B4-BE49-F238E27FC236}">
                <a16:creationId xmlns:a16="http://schemas.microsoft.com/office/drawing/2014/main" id="{96C6DAF7-A4AA-E421-C08E-6A42436FB4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96100" y="1569125"/>
            <a:ext cx="1295400" cy="519351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 sz="1800"/>
          </a:p>
        </p:txBody>
      </p:sp>
      <p:sp>
        <p:nvSpPr>
          <p:cNvPr id="206858" name="Oval 10">
            <a:extLst>
              <a:ext uri="{FF2B5EF4-FFF2-40B4-BE49-F238E27FC236}">
                <a16:creationId xmlns:a16="http://schemas.microsoft.com/office/drawing/2014/main" id="{BDEFC204-6641-B12A-8CB2-0C9AACE98E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53400" y="2559725"/>
            <a:ext cx="1295400" cy="519351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 sz="1800"/>
          </a:p>
        </p:txBody>
      </p:sp>
      <p:sp>
        <p:nvSpPr>
          <p:cNvPr id="206859" name="Oval 11">
            <a:extLst>
              <a:ext uri="{FF2B5EF4-FFF2-40B4-BE49-F238E27FC236}">
                <a16:creationId xmlns:a16="http://schemas.microsoft.com/office/drawing/2014/main" id="{6E08320C-C444-9BD6-D91A-E515476F3D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91600" y="2331125"/>
            <a:ext cx="1295400" cy="519351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 sz="1800"/>
          </a:p>
        </p:txBody>
      </p:sp>
      <p:sp>
        <p:nvSpPr>
          <p:cNvPr id="3" name="Rounded Rectangular Callout 2">
            <a:extLst>
              <a:ext uri="{FF2B5EF4-FFF2-40B4-BE49-F238E27FC236}">
                <a16:creationId xmlns:a16="http://schemas.microsoft.com/office/drawing/2014/main" id="{E0F2FB1F-E789-EB07-7ECD-5C3A53125ABA}"/>
              </a:ext>
            </a:extLst>
          </p:cNvPr>
          <p:cNvSpPr/>
          <p:nvPr/>
        </p:nvSpPr>
        <p:spPr>
          <a:xfrm>
            <a:off x="312234" y="401443"/>
            <a:ext cx="3383652" cy="1128503"/>
          </a:xfrm>
          <a:prstGeom prst="wedgeRoundRectCallout">
            <a:avLst>
              <a:gd name="adj1" fmla="val 49965"/>
              <a:gd name="adj2" fmla="val 112089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Freq depends on genre, time and more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6885BC-98BC-962A-B631-AF0D9B737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19</a:t>
            </a:fld>
            <a:endParaRPr lang="en-US"/>
          </a:p>
        </p:txBody>
      </p:sp>
      <p:sp>
        <p:nvSpPr>
          <p:cNvPr id="2" name="Rounded Rectangular Callout 1">
            <a:extLst>
              <a:ext uri="{FF2B5EF4-FFF2-40B4-BE49-F238E27FC236}">
                <a16:creationId xmlns:a16="http://schemas.microsoft.com/office/drawing/2014/main" id="{D8F2AB08-BCCA-84D7-3A31-31966FD49E3C}"/>
              </a:ext>
            </a:extLst>
          </p:cNvPr>
          <p:cNvSpPr/>
          <p:nvPr/>
        </p:nvSpPr>
        <p:spPr>
          <a:xfrm>
            <a:off x="9727096" y="94422"/>
            <a:ext cx="2352447" cy="1389141"/>
          </a:xfrm>
          <a:prstGeom prst="wedgeRoundRectCallout">
            <a:avLst>
              <a:gd name="adj1" fmla="val -63899"/>
              <a:gd name="adj2" fmla="val 55478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Deviations from Chance </a:t>
            </a:r>
            <a:r>
              <a:rPr lang="en-US" sz="2400" dirty="0">
                <a:sym typeface="Wingdings" pitchFamily="2" charset="2"/>
              </a:rPr>
              <a:t> “Interesting”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51812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" dur="500"/>
                                        <p:tgtEl>
                                          <p:spTgt spid="2068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1" dur="500"/>
                                        <p:tgtEl>
                                          <p:spTgt spid="2068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4" dur="500"/>
                                        <p:tgtEl>
                                          <p:spTgt spid="2068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7" dur="500"/>
                                        <p:tgtEl>
                                          <p:spTgt spid="2068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20" dur="500"/>
                                        <p:tgtEl>
                                          <p:spTgt spid="2068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6854" grpId="0" animBg="1"/>
      <p:bldP spid="206855" grpId="0" animBg="1"/>
      <p:bldP spid="206857" grpId="0" animBg="1"/>
      <p:bldP spid="206858" grpId="0" animBg="1"/>
      <p:bldP spid="206859" grpId="0" animBg="1"/>
      <p:bldP spid="3" grpId="0" animBg="1"/>
      <p:bldP spid="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F59694-6B7B-4624-69BC-1EC4D457A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Special Issue of International Journal of Lexicography in Memory of Patrick Hanks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BCE74928-FBF7-DD8B-9877-239EF86FEB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7FFCF-7C11-0D4F-AE43-979DBC2AD685}" type="datetime1">
              <a:rPr lang="en-US" smtClean="0"/>
              <a:t>8/27/25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2E9E0457-E076-D76C-E949-EB7D5D7EFA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F3FCA59-D050-6D34-0ED1-4E0D56405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2F3E17-4FA1-294B-92E3-0BC89BF17CB2}" type="slidenum">
              <a:rPr lang="en-US" smtClean="0"/>
              <a:t>2</a:t>
            </a:fld>
            <a:endParaRPr lang="en-US"/>
          </a:p>
        </p:txBody>
      </p:sp>
      <p:pic>
        <p:nvPicPr>
          <p:cNvPr id="8" name="Content Placeholder 7" descr="A close-up of a document&#10;&#10;AI-generated content may be incorrect.">
            <a:extLst>
              <a:ext uri="{FF2B5EF4-FFF2-40B4-BE49-F238E27FC236}">
                <a16:creationId xmlns:a16="http://schemas.microsoft.com/office/drawing/2014/main" id="{D2E9879F-BEE9-B775-7641-BFF0C97BB203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2"/>
          <a:stretch>
            <a:fillRect/>
          </a:stretch>
        </p:blipFill>
        <p:spPr>
          <a:xfrm>
            <a:off x="7298975" y="3641725"/>
            <a:ext cx="4762500" cy="3216275"/>
          </a:xfrm>
          <a:ln w="25400">
            <a:solidFill>
              <a:schemeClr val="accent1">
                <a:shade val="50000"/>
              </a:schemeClr>
            </a:solidFill>
          </a:ln>
        </p:spPr>
      </p:pic>
      <p:pic>
        <p:nvPicPr>
          <p:cNvPr id="13" name="Picture 6" descr="Concise Oxford English Dictionary: Main edition">
            <a:extLst>
              <a:ext uri="{FF2B5EF4-FFF2-40B4-BE49-F238E27FC236}">
                <a16:creationId xmlns:a16="http://schemas.microsoft.com/office/drawing/2014/main" id="{8E65A0F7-24C1-691E-4EEE-A6A82237F7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3608" y="1690688"/>
            <a:ext cx="1655136" cy="2488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8" descr="Collins COBUILD Learner's Dictionary; Concise Edition">
            <a:extLst>
              <a:ext uri="{FF2B5EF4-FFF2-40B4-BE49-F238E27FC236}">
                <a16:creationId xmlns:a16="http://schemas.microsoft.com/office/drawing/2014/main" id="{5B4586CB-6B26-CF0B-DCE3-FF9DCD9F3F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4839" y="4179099"/>
            <a:ext cx="1672674" cy="2447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Patrick Wyndham Hanks – This is the official website of ...">
            <a:extLst>
              <a:ext uri="{FF2B5EF4-FFF2-40B4-BE49-F238E27FC236}">
                <a16:creationId xmlns:a16="http://schemas.microsoft.com/office/drawing/2014/main" id="{6B360E7D-8A18-950F-92E1-81FCEDC8AF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575" y="1762535"/>
            <a:ext cx="4991120" cy="4125993"/>
          </a:xfrm>
          <a:prstGeom prst="rect">
            <a:avLst/>
          </a:prstGeom>
          <a:noFill/>
          <a:ln w="25400">
            <a:solidFill>
              <a:schemeClr val="accent1">
                <a:shade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white card with black text&#10;&#10;AI-generated content may be incorrect.">
            <a:extLst>
              <a:ext uri="{FF2B5EF4-FFF2-40B4-BE49-F238E27FC236}">
                <a16:creationId xmlns:a16="http://schemas.microsoft.com/office/drawing/2014/main" id="{35369F78-B042-5A85-86FC-08690F9B04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47915" y="1740268"/>
            <a:ext cx="4761510" cy="1748273"/>
          </a:xfrm>
          <a:prstGeom prst="rect">
            <a:avLst/>
          </a:prstGeom>
          <a:ln w="12700"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3122133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6" t="10381" r="17429" b="10381"/>
          <a:stretch>
            <a:fillRect/>
          </a:stretch>
        </p:blipFill>
        <p:spPr bwMode="auto">
          <a:xfrm>
            <a:off x="3200400" y="1189038"/>
            <a:ext cx="7467600" cy="5668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17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29" t="9619" r="15714" b="12666"/>
          <a:stretch>
            <a:fillRect/>
          </a:stretch>
        </p:blipFill>
        <p:spPr bwMode="auto">
          <a:xfrm>
            <a:off x="1524000" y="1"/>
            <a:ext cx="3124200" cy="230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0948" name="Oval 4"/>
          <p:cNvSpPr>
            <a:spLocks noChangeArrowheads="1"/>
          </p:cNvSpPr>
          <p:nvPr/>
        </p:nvSpPr>
        <p:spPr bwMode="auto">
          <a:xfrm>
            <a:off x="4191000" y="2445425"/>
            <a:ext cx="1143000" cy="519351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 sz="1800"/>
          </a:p>
        </p:txBody>
      </p:sp>
      <p:sp>
        <p:nvSpPr>
          <p:cNvPr id="210949" name="Oval 5"/>
          <p:cNvSpPr>
            <a:spLocks noChangeArrowheads="1"/>
          </p:cNvSpPr>
          <p:nvPr/>
        </p:nvSpPr>
        <p:spPr bwMode="auto">
          <a:xfrm>
            <a:off x="6705600" y="4807625"/>
            <a:ext cx="3962400" cy="519351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 sz="1800"/>
          </a:p>
        </p:txBody>
      </p:sp>
      <p:sp>
        <p:nvSpPr>
          <p:cNvPr id="210950" name="Oval 6"/>
          <p:cNvSpPr>
            <a:spLocks noChangeArrowheads="1"/>
          </p:cNvSpPr>
          <p:nvPr/>
        </p:nvSpPr>
        <p:spPr bwMode="auto">
          <a:xfrm>
            <a:off x="3276600" y="1447800"/>
            <a:ext cx="685800" cy="533400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 sz="1800"/>
          </a:p>
        </p:txBody>
      </p:sp>
      <p:sp>
        <p:nvSpPr>
          <p:cNvPr id="210951" name="Line 7"/>
          <p:cNvSpPr>
            <a:spLocks noChangeShapeType="1"/>
          </p:cNvSpPr>
          <p:nvPr/>
        </p:nvSpPr>
        <p:spPr bwMode="auto">
          <a:xfrm flipH="1" flipV="1">
            <a:off x="3886200" y="1905000"/>
            <a:ext cx="457200" cy="5334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10952" name="Oval 8"/>
          <p:cNvSpPr>
            <a:spLocks noChangeArrowheads="1"/>
          </p:cNvSpPr>
          <p:nvPr/>
        </p:nvSpPr>
        <p:spPr bwMode="auto">
          <a:xfrm>
            <a:off x="1828800" y="838200"/>
            <a:ext cx="2971800" cy="533400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 sz="1800"/>
          </a:p>
        </p:txBody>
      </p:sp>
      <p:sp>
        <p:nvSpPr>
          <p:cNvPr id="210953" name="Line 9"/>
          <p:cNvSpPr>
            <a:spLocks noChangeShapeType="1"/>
          </p:cNvSpPr>
          <p:nvPr/>
        </p:nvSpPr>
        <p:spPr bwMode="auto">
          <a:xfrm flipH="1" flipV="1">
            <a:off x="4724400" y="1295400"/>
            <a:ext cx="2819400" cy="30480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AF41FD-AC68-7FD4-0C37-EC8543B7AADA}"/>
              </a:ext>
            </a:extLst>
          </p:cNvPr>
          <p:cNvSpPr txBox="1"/>
          <p:nvPr/>
        </p:nvSpPr>
        <p:spPr>
          <a:xfrm>
            <a:off x="896564" y="3074540"/>
            <a:ext cx="230383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Burstiness/</a:t>
            </a:r>
          </a:p>
          <a:p>
            <a:r>
              <a:rPr lang="en-US" sz="3200" dirty="0"/>
              <a:t>Contagious</a:t>
            </a:r>
          </a:p>
        </p:txBody>
      </p:sp>
      <p:sp>
        <p:nvSpPr>
          <p:cNvPr id="4" name="Rounded Rectangular Callout 3">
            <a:extLst>
              <a:ext uri="{FF2B5EF4-FFF2-40B4-BE49-F238E27FC236}">
                <a16:creationId xmlns:a16="http://schemas.microsoft.com/office/drawing/2014/main" id="{9E406E17-A6FE-9DB9-B5CA-8A61AA661741}"/>
              </a:ext>
            </a:extLst>
          </p:cNvPr>
          <p:cNvSpPr/>
          <p:nvPr/>
        </p:nvSpPr>
        <p:spPr>
          <a:xfrm>
            <a:off x="269860" y="4549775"/>
            <a:ext cx="2930540" cy="809734"/>
          </a:xfrm>
          <a:prstGeom prst="wedgeRoundRectCallout">
            <a:avLst>
              <a:gd name="adj1" fmla="val 17220"/>
              <a:gd name="adj2" fmla="val -95414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Freq depends many hidden variables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199E0B-1988-9026-C4BA-201520BBA0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20</a:t>
            </a:fld>
            <a:endParaRPr lang="en-US"/>
          </a:p>
        </p:txBody>
      </p:sp>
      <p:sp>
        <p:nvSpPr>
          <p:cNvPr id="2" name="Rounded Rectangular Callout 1">
            <a:extLst>
              <a:ext uri="{FF2B5EF4-FFF2-40B4-BE49-F238E27FC236}">
                <a16:creationId xmlns:a16="http://schemas.microsoft.com/office/drawing/2014/main" id="{3D8E9BBA-6BA5-E012-999E-8400C4AB9540}"/>
              </a:ext>
            </a:extLst>
          </p:cNvPr>
          <p:cNvSpPr/>
          <p:nvPr/>
        </p:nvSpPr>
        <p:spPr>
          <a:xfrm>
            <a:off x="457361" y="5727563"/>
            <a:ext cx="3632093" cy="993912"/>
          </a:xfrm>
          <a:prstGeom prst="wedgeRoundRectCallout">
            <a:avLst>
              <a:gd name="adj1" fmla="val -24220"/>
              <a:gd name="adj2" fmla="val -76522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Deviations from Chance </a:t>
            </a:r>
            <a:r>
              <a:rPr lang="en-US" sz="2400" dirty="0">
                <a:sym typeface="Wingdings" pitchFamily="2" charset="2"/>
              </a:rPr>
              <a:t> “Interesting”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65597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" dur="500"/>
                                        <p:tgtEl>
                                          <p:spTgt spid="2109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2" dur="500"/>
                                        <p:tgtEl>
                                          <p:spTgt spid="2109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20" dur="500"/>
                                        <p:tgtEl>
                                          <p:spTgt spid="2109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5" dur="500"/>
                                        <p:tgtEl>
                                          <p:spTgt spid="2109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0948" grpId="0" animBg="1"/>
      <p:bldP spid="210949" grpId="0" animBg="1"/>
      <p:bldP spid="210950" grpId="0" animBg="1"/>
      <p:bldP spid="210951" grpId="0" animBg="1"/>
      <p:bldP spid="210952" grpId="0" animBg="1"/>
      <p:bldP spid="210953" grpId="0" animBg="1"/>
      <p:bldP spid="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044C04-1613-1F5A-9949-0E2E5B8C2E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12" descr="A graph with a line&#10;&#10;AI-generated content may be incorrect.">
            <a:extLst>
              <a:ext uri="{FF2B5EF4-FFF2-40B4-BE49-F238E27FC236}">
                <a16:creationId xmlns:a16="http://schemas.microsoft.com/office/drawing/2014/main" id="{1EECE1C4-8F97-34E4-3904-230EFC6A25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3040" y="1591029"/>
            <a:ext cx="10785919" cy="5011567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6AB92E0-9196-9F70-E9F4-4EEEE66D1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 </a:t>
            </a:r>
            <a:r>
              <a:rPr lang="en-US" dirty="0" err="1"/>
              <a:t>Ngrams</a:t>
            </a:r>
            <a:r>
              <a:rPr lang="en-US" dirty="0"/>
              <a:t> for “Kennedy”</a:t>
            </a:r>
            <a:br>
              <a:rPr lang="en-US" dirty="0"/>
            </a:br>
            <a:r>
              <a:rPr lang="en-US" dirty="0"/>
              <a:t>Books published since 1500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C9A860-2ACB-2DE2-756E-1F266BC5D0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21</a:t>
            </a:fld>
            <a:endParaRPr lang="en-US"/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9E17423C-9EA2-7B5F-6A1D-74A2CEA8815A}"/>
              </a:ext>
            </a:extLst>
          </p:cNvPr>
          <p:cNvSpPr/>
          <p:nvPr/>
        </p:nvSpPr>
        <p:spPr>
          <a:xfrm>
            <a:off x="9166347" y="1591029"/>
            <a:ext cx="1593461" cy="875597"/>
          </a:xfrm>
          <a:prstGeom prst="wedgeRoundRectCallout">
            <a:avLst>
              <a:gd name="adj1" fmla="val -6253"/>
              <a:gd name="adj2" fmla="val 150421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Brown Corpus</a:t>
            </a:r>
          </a:p>
        </p:txBody>
      </p:sp>
      <p:sp>
        <p:nvSpPr>
          <p:cNvPr id="14" name="Rounded Rectangular Callout 13">
            <a:extLst>
              <a:ext uri="{FF2B5EF4-FFF2-40B4-BE49-F238E27FC236}">
                <a16:creationId xmlns:a16="http://schemas.microsoft.com/office/drawing/2014/main" id="{6B50B470-6647-C41E-6C05-A7AFCFCF2F9C}"/>
              </a:ext>
            </a:extLst>
          </p:cNvPr>
          <p:cNvSpPr/>
          <p:nvPr/>
        </p:nvSpPr>
        <p:spPr>
          <a:xfrm>
            <a:off x="7953842" y="3429000"/>
            <a:ext cx="1593461" cy="875597"/>
          </a:xfrm>
          <a:prstGeom prst="wedgeRoundRectCallout">
            <a:avLst>
              <a:gd name="adj1" fmla="val 53371"/>
              <a:gd name="adj2" fmla="val 144308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WW II</a:t>
            </a:r>
          </a:p>
        </p:txBody>
      </p:sp>
      <p:sp>
        <p:nvSpPr>
          <p:cNvPr id="15" name="Rounded Rectangular Callout 14">
            <a:extLst>
              <a:ext uri="{FF2B5EF4-FFF2-40B4-BE49-F238E27FC236}">
                <a16:creationId xmlns:a16="http://schemas.microsoft.com/office/drawing/2014/main" id="{DA1B4E52-6A23-9EA5-43E9-7FD73AC56CEC}"/>
              </a:ext>
            </a:extLst>
          </p:cNvPr>
          <p:cNvSpPr/>
          <p:nvPr/>
        </p:nvSpPr>
        <p:spPr>
          <a:xfrm>
            <a:off x="3869534" y="4490940"/>
            <a:ext cx="2226465" cy="834972"/>
          </a:xfrm>
          <a:prstGeom prst="wedgeRoundRectCallout">
            <a:avLst>
              <a:gd name="adj1" fmla="val 44839"/>
              <a:gd name="adj2" fmla="val 113259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Frequency depends on time</a:t>
            </a:r>
          </a:p>
        </p:txBody>
      </p:sp>
    </p:spTree>
    <p:extLst>
      <p:ext uri="{BB962C8B-B14F-4D97-AF65-F5344CB8AC3E}">
        <p14:creationId xmlns:p14="http://schemas.microsoft.com/office/powerpoint/2010/main" val="31714661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8C07D1-175B-6E74-9F53-FE80F43602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B0020E-25B8-6C40-A228-EEDA59B02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 Trends for “Kennedy”: </a:t>
            </a:r>
            <a:br>
              <a:rPr lang="en-US" dirty="0"/>
            </a:br>
            <a:r>
              <a:rPr lang="en-US" sz="3600" dirty="0"/>
              <a:t>Queries over 12 months (7/24-7/25)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C2590F-0751-7483-CAF5-A3D67F0BEA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22</a:t>
            </a:fld>
            <a:endParaRPr lang="en-US"/>
          </a:p>
        </p:txBody>
      </p:sp>
      <p:pic>
        <p:nvPicPr>
          <p:cNvPr id="11" name="Picture 10" descr="A graph showing a line&#10;&#10;AI-generated content may be incorrect.">
            <a:extLst>
              <a:ext uri="{FF2B5EF4-FFF2-40B4-BE49-F238E27FC236}">
                <a16:creationId xmlns:a16="http://schemas.microsoft.com/office/drawing/2014/main" id="{DEFE208B-04ED-11BC-E93C-F16B46055A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483" y="1626397"/>
            <a:ext cx="4603223" cy="1753609"/>
          </a:xfrm>
          <a:prstGeom prst="rect">
            <a:avLst/>
          </a:prstGeom>
        </p:spPr>
      </p:pic>
      <p:pic>
        <p:nvPicPr>
          <p:cNvPr id="12" name="Picture 11" descr="A screenshot of a map&#10;&#10;AI-generated content may be incorrect.">
            <a:extLst>
              <a:ext uri="{FF2B5EF4-FFF2-40B4-BE49-F238E27FC236}">
                <a16:creationId xmlns:a16="http://schemas.microsoft.com/office/drawing/2014/main" id="{75036EF1-F538-1C41-FC1A-4C8CAE6646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0290" y="1690688"/>
            <a:ext cx="5744227" cy="2369859"/>
          </a:xfrm>
          <a:prstGeom prst="rect">
            <a:avLst/>
          </a:prstGeom>
        </p:spPr>
      </p:pic>
      <p:pic>
        <p:nvPicPr>
          <p:cNvPr id="14" name="Picture 13" descr="Screens screenshot of a phone&#10;&#10;AI-generated content may be incorrect.">
            <a:extLst>
              <a:ext uri="{FF2B5EF4-FFF2-40B4-BE49-F238E27FC236}">
                <a16:creationId xmlns:a16="http://schemas.microsoft.com/office/drawing/2014/main" id="{7E69E7D3-E91E-8263-E4EC-7563F6A2C0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710" y="3380006"/>
            <a:ext cx="7416800" cy="3187700"/>
          </a:xfrm>
          <a:prstGeom prst="rect">
            <a:avLst/>
          </a:prstGeom>
        </p:spPr>
      </p:pic>
      <p:sp>
        <p:nvSpPr>
          <p:cNvPr id="17" name="Rounded Rectangular Callout 16">
            <a:extLst>
              <a:ext uri="{FF2B5EF4-FFF2-40B4-BE49-F238E27FC236}">
                <a16:creationId xmlns:a16="http://schemas.microsoft.com/office/drawing/2014/main" id="{03411203-D30E-82BA-5876-C7537CB07B63}"/>
              </a:ext>
            </a:extLst>
          </p:cNvPr>
          <p:cNvSpPr/>
          <p:nvPr/>
        </p:nvSpPr>
        <p:spPr>
          <a:xfrm>
            <a:off x="2011681" y="1582514"/>
            <a:ext cx="1419922" cy="613792"/>
          </a:xfrm>
          <a:prstGeom prst="wedgeRoundRectCallout">
            <a:avLst>
              <a:gd name="adj1" fmla="val -60377"/>
              <a:gd name="adj2" fmla="val 73367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Election</a:t>
            </a:r>
          </a:p>
        </p:txBody>
      </p:sp>
    </p:spTree>
    <p:extLst>
      <p:ext uri="{BB962C8B-B14F-4D97-AF65-F5344CB8AC3E}">
        <p14:creationId xmlns:p14="http://schemas.microsoft.com/office/powerpoint/2010/main" val="2954765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F84074-F9BA-8BB2-BAB6-F97DCA1D8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of Discussion on Bots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F047E7-3178-6B26-CF8D-6A98D8274B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Good, Bad and Ugly</a:t>
            </a:r>
          </a:p>
          <a:p>
            <a:pPr lvl="1"/>
            <a:r>
              <a:rPr lang="en-US" dirty="0"/>
              <a:t>Good apps </a:t>
            </a:r>
            <a:r>
              <a:rPr lang="en-US" dirty="0">
                <a:sym typeface="Wingdings" pitchFamily="2" charset="2"/>
              </a:rPr>
              <a:t> Modern alternative to Roget’s</a:t>
            </a:r>
          </a:p>
          <a:p>
            <a:pPr lvl="1"/>
            <a:r>
              <a:rPr lang="en-US" dirty="0">
                <a:sym typeface="Wingdings" pitchFamily="2" charset="2"/>
              </a:rPr>
              <a:t>Ugly: Misinformation, Cheating, etc.</a:t>
            </a:r>
          </a:p>
          <a:p>
            <a:r>
              <a:rPr lang="en-US" dirty="0">
                <a:sym typeface="Wingdings" pitchFamily="2" charset="2"/>
              </a:rPr>
              <a:t>Human-in-the-Loop vs. End-to-End Systems</a:t>
            </a:r>
          </a:p>
          <a:p>
            <a:pPr lvl="1"/>
            <a:r>
              <a:rPr lang="en-US" dirty="0">
                <a:sym typeface="Wingdings" pitchFamily="2" charset="2"/>
              </a:rPr>
              <a:t>Don’t traffic in misinformation</a:t>
            </a:r>
          </a:p>
          <a:p>
            <a:pPr lvl="2"/>
            <a:r>
              <a:rPr lang="en-US" dirty="0">
                <a:sym typeface="Wingdings" pitchFamily="2" charset="2"/>
              </a:rPr>
              <a:t>You are responsible for what you say</a:t>
            </a:r>
          </a:p>
          <a:p>
            <a:pPr lvl="1"/>
            <a:r>
              <a:rPr lang="en-US" dirty="0">
                <a:sym typeface="Wingdings" pitchFamily="2" charset="2"/>
              </a:rPr>
              <a:t>Don’t fire expertise (linguists, historians, programmers and yourself)</a:t>
            </a:r>
          </a:p>
          <a:p>
            <a:pPr lvl="2"/>
            <a:r>
              <a:rPr lang="en-US" dirty="0">
                <a:sym typeface="Wingdings" pitchFamily="2" charset="2"/>
              </a:rPr>
              <a:t>But do take advantage of the opportunities (in responsible ways)</a:t>
            </a:r>
            <a:endParaRPr lang="en-US" dirty="0"/>
          </a:p>
          <a:p>
            <a:r>
              <a:rPr lang="en-US" dirty="0"/>
              <a:t>Corpus Data and Sampling</a:t>
            </a:r>
          </a:p>
          <a:p>
            <a:pPr lvl="1"/>
            <a:r>
              <a:rPr lang="en-US" dirty="0"/>
              <a:t>Balanced Corpus: Sample should be representative of population of interest</a:t>
            </a:r>
          </a:p>
          <a:p>
            <a:pPr lvl="1"/>
            <a:r>
              <a:rPr lang="en-US" dirty="0"/>
              <a:t>Catch-as-catch-can: There is no data like more data (Less talk about sampling)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BF725D-03D2-A72F-D5B4-10F56D5B0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23</a:t>
            </a:fld>
            <a:endParaRPr lang="en-US"/>
          </a:p>
        </p:txBody>
      </p:sp>
      <p:pic>
        <p:nvPicPr>
          <p:cNvPr id="7" name="Content Placeholder 19" descr="A screenshot of a book&#10;&#10;AI-generated content may be incorrect.">
            <a:extLst>
              <a:ext uri="{FF2B5EF4-FFF2-40B4-BE49-F238E27FC236}">
                <a16:creationId xmlns:a16="http://schemas.microsoft.com/office/drawing/2014/main" id="{82F56900-57D9-D7C3-8B8E-F604FB9185D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72328" b="3887"/>
          <a:stretch>
            <a:fillRect/>
          </a:stretch>
        </p:blipFill>
        <p:spPr>
          <a:xfrm>
            <a:off x="10064289" y="42545"/>
            <a:ext cx="2080466" cy="2789555"/>
          </a:xfrm>
          <a:prstGeom prst="rect">
            <a:avLst/>
          </a:prstGeom>
          <a:ln w="25400">
            <a:solidFill>
              <a:schemeClr val="accent1">
                <a:shade val="50000"/>
              </a:schemeClr>
            </a:solidFill>
          </a:ln>
        </p:spPr>
      </p:pic>
      <p:pic>
        <p:nvPicPr>
          <p:cNvPr id="8" name="Content Placeholder 15" descr="A screenshot of a tv show&#10;&#10;AI-generated content may be incorrect.">
            <a:extLst>
              <a:ext uri="{FF2B5EF4-FFF2-40B4-BE49-F238E27FC236}">
                <a16:creationId xmlns:a16="http://schemas.microsoft.com/office/drawing/2014/main" id="{C9CC1EBF-3302-EB85-2DB3-63FF3A3D12B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1226" t="10280" r="31286" b="41715"/>
          <a:stretch>
            <a:fillRect/>
          </a:stretch>
        </p:blipFill>
        <p:spPr>
          <a:xfrm>
            <a:off x="10064289" y="2895473"/>
            <a:ext cx="2080466" cy="1762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7619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63A10D-1183-9AC5-D453-84ED3018EB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F376C285-EE8C-8CBB-7A8D-5F9EA16A63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838BEA8B-B436-E934-F06A-8ECBDD339B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Bots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Sampling</a:t>
            </a:r>
          </a:p>
          <a:p>
            <a:pPr>
              <a:buFont typeface="Wingdings" pitchFamily="2" charset="2"/>
              <a:buChar char="Ø"/>
            </a:pPr>
            <a:r>
              <a:rPr lang="en-US" b="1" dirty="0"/>
              <a:t>PMI &amp; Lexicography</a:t>
            </a:r>
          </a:p>
          <a:p>
            <a:r>
              <a:rPr lang="en-US" dirty="0"/>
              <a:t>Lexical Semantics: With and Without Embeddings</a:t>
            </a:r>
          </a:p>
          <a:p>
            <a:r>
              <a:rPr lang="en-US" dirty="0"/>
              <a:t>PMI: Pointwise Mutual Information</a:t>
            </a:r>
          </a:p>
          <a:p>
            <a:r>
              <a:rPr lang="en-US" dirty="0"/>
              <a:t>PMI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/>
              <a:t>Word2Vec </a:t>
            </a:r>
            <a:r>
              <a:rPr lang="en-US" dirty="0">
                <a:sym typeface="Wingdings" pitchFamily="2" charset="2"/>
              </a:rPr>
              <a:t> Bots</a:t>
            </a:r>
          </a:p>
          <a:p>
            <a:r>
              <a:rPr lang="en-US" dirty="0">
                <a:sym typeface="Wingdings" pitchFamily="2" charset="2"/>
              </a:rPr>
              <a:t>SVD &amp; Term by Document Matrix</a:t>
            </a:r>
            <a:endParaRPr lang="en-US" dirty="0"/>
          </a:p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5BD3EBF-6912-5F4F-58C5-4F0B23BCC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1623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417D13-A622-BFC7-3438-7F1B320C8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lose-up of a document&#10;&#10;AI-generated content may be incorrect.">
            <a:extLst>
              <a:ext uri="{FF2B5EF4-FFF2-40B4-BE49-F238E27FC236}">
                <a16:creationId xmlns:a16="http://schemas.microsoft.com/office/drawing/2014/main" id="{32C8B80E-9A38-C138-0191-F246E430772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372"/>
          <a:stretch>
            <a:fillRect/>
          </a:stretch>
        </p:blipFill>
        <p:spPr>
          <a:xfrm>
            <a:off x="970024" y="199292"/>
            <a:ext cx="11139281" cy="5591908"/>
          </a:xfrm>
          <a:prstGeom prst="rect">
            <a:avLst/>
          </a:prstGeom>
        </p:spPr>
      </p:pic>
      <p:pic>
        <p:nvPicPr>
          <p:cNvPr id="11" name="Picture 10" descr="A black text on a white background&#10;&#10;AI-generated content may be incorrect.">
            <a:extLst>
              <a:ext uri="{FF2B5EF4-FFF2-40B4-BE49-F238E27FC236}">
                <a16:creationId xmlns:a16="http://schemas.microsoft.com/office/drawing/2014/main" id="{F30A71A8-9F08-276C-095E-AE2A3E4D1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54" y="5220920"/>
            <a:ext cx="3488792" cy="1500555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44C694-9790-244F-5857-2BB8D07F5F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25</a:t>
            </a:fld>
            <a:endParaRPr lang="en-US"/>
          </a:p>
        </p:txBody>
      </p:sp>
      <p:pic>
        <p:nvPicPr>
          <p:cNvPr id="5" name="Content Placeholder 4" descr="A screenshot of a book&#10;&#10;AI-generated content may be incorrect.">
            <a:extLst>
              <a:ext uri="{FF2B5EF4-FFF2-40B4-BE49-F238E27FC236}">
                <a16:creationId xmlns:a16="http://schemas.microsoft.com/office/drawing/2014/main" id="{4E58C12F-F748-D597-3D67-3851AE581C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54" y="3239936"/>
            <a:ext cx="3528646" cy="1861354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27A685A-DC3D-F05D-6F9D-7A5478DFC89E}"/>
              </a:ext>
            </a:extLst>
          </p:cNvPr>
          <p:cNvSpPr/>
          <p:nvPr/>
        </p:nvSpPr>
        <p:spPr>
          <a:xfrm>
            <a:off x="6638725" y="3527890"/>
            <a:ext cx="2313686" cy="774143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ular Callout 1">
            <a:extLst>
              <a:ext uri="{FF2B5EF4-FFF2-40B4-BE49-F238E27FC236}">
                <a16:creationId xmlns:a16="http://schemas.microsoft.com/office/drawing/2014/main" id="{0F8DB249-CB9E-F1C9-F1DE-84938A951769}"/>
              </a:ext>
            </a:extLst>
          </p:cNvPr>
          <p:cNvSpPr/>
          <p:nvPr/>
        </p:nvSpPr>
        <p:spPr>
          <a:xfrm>
            <a:off x="1909762" y="3510475"/>
            <a:ext cx="3263568" cy="725905"/>
          </a:xfrm>
          <a:prstGeom prst="wedgeRoundRectCallout">
            <a:avLst>
              <a:gd name="adj1" fmla="val 91117"/>
              <a:gd name="adj2" fmla="val 5053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Estimate of predictability for pairs of words</a:t>
            </a:r>
          </a:p>
        </p:txBody>
      </p:sp>
    </p:spTree>
    <p:extLst>
      <p:ext uri="{BB962C8B-B14F-4D97-AF65-F5344CB8AC3E}">
        <p14:creationId xmlns:p14="http://schemas.microsoft.com/office/powerpoint/2010/main" val="2721174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62F7F72-526C-A941-3F47-C9979C697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Ngrams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 PMI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21F9529B-9C79-E141-8B0F-CF105F26F7BA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en-US" dirty="0"/>
                  <a:t>Normalization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)/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)/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)/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r>
                  <a:rPr lang="en-US" dirty="0">
                    <a:latin typeface="Cambria Math" panose="02040503050406030204" pitchFamily="18" charset="0"/>
                  </a:rPr>
                  <a:t>Windows of 5 words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…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21F9529B-9C79-E141-8B0F-CF105F26F7B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200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810E95-3C17-C1CF-B4A4-3F7324DA5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26</a:t>
            </a:fld>
            <a:endParaRPr lang="en-US"/>
          </a:p>
        </p:txBody>
      </p:sp>
      <p:pic>
        <p:nvPicPr>
          <p:cNvPr id="9" name="Content Placeholder 8" descr="A close-up of a document&#10;&#10;AI-generated content may be incorrect.">
            <a:extLst>
              <a:ext uri="{FF2B5EF4-FFF2-40B4-BE49-F238E27FC236}">
                <a16:creationId xmlns:a16="http://schemas.microsoft.com/office/drawing/2014/main" id="{17EB9653-9D7E-BC8F-0567-C7BF608E149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rcRect t="4372"/>
          <a:stretch>
            <a:fillRect/>
          </a:stretch>
        </p:blipFill>
        <p:spPr>
          <a:xfrm>
            <a:off x="4519862" y="1302837"/>
            <a:ext cx="7534893" cy="3782510"/>
          </a:xfrm>
          <a:prstGeom prst="rect">
            <a:avLst/>
          </a:prstGeom>
        </p:spPr>
      </p:pic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8AE1A763-F72C-415D-D9E7-853F0AE0A306}"/>
              </a:ext>
            </a:extLst>
          </p:cNvPr>
          <p:cNvSpPr/>
          <p:nvPr/>
        </p:nvSpPr>
        <p:spPr>
          <a:xfrm>
            <a:off x="3144507" y="1297065"/>
            <a:ext cx="2224390" cy="640080"/>
          </a:xfrm>
          <a:prstGeom prst="wedgeRoundRectCallout">
            <a:avLst>
              <a:gd name="adj1" fmla="val -29098"/>
              <a:gd name="adj2" fmla="val 90263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Joint Probability</a:t>
            </a:r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B6F6FEFD-A08C-0100-CE4F-6EDE1F9B94CA}"/>
              </a:ext>
            </a:extLst>
          </p:cNvPr>
          <p:cNvSpPr/>
          <p:nvPr/>
        </p:nvSpPr>
        <p:spPr>
          <a:xfrm>
            <a:off x="3993542" y="2737343"/>
            <a:ext cx="1655064" cy="554736"/>
          </a:xfrm>
          <a:prstGeom prst="wedgeRoundRectCallout">
            <a:avLst>
              <a:gd name="adj1" fmla="val -65985"/>
              <a:gd name="adj2" fmla="val -24261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Marginals</a:t>
            </a:r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133BB3DA-A514-C104-76FF-D6205E44F54C}"/>
              </a:ext>
            </a:extLst>
          </p:cNvPr>
          <p:cNvSpPr/>
          <p:nvPr/>
        </p:nvSpPr>
        <p:spPr>
          <a:xfrm>
            <a:off x="3993542" y="2710882"/>
            <a:ext cx="1655064" cy="554736"/>
          </a:xfrm>
          <a:prstGeom prst="wedgeRoundRectCallout">
            <a:avLst>
              <a:gd name="adj1" fmla="val -68964"/>
              <a:gd name="adj2" fmla="val 43894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Marginals</a:t>
            </a:r>
          </a:p>
        </p:txBody>
      </p:sp>
    </p:spTree>
    <p:extLst>
      <p:ext uri="{BB962C8B-B14F-4D97-AF65-F5344CB8AC3E}">
        <p14:creationId xmlns:p14="http://schemas.microsoft.com/office/powerpoint/2010/main" val="3167365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Pointwise Mutual Information (PMI)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48" y="1380877"/>
            <a:ext cx="5975351" cy="5264955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/>
              <p:cNvSpPr>
                <a:spLocks noGrp="1"/>
              </p:cNvSpPr>
              <p:nvPr>
                <p:ph sz="half" idx="2"/>
              </p:nvPr>
            </p:nvSpPr>
            <p:spPr>
              <a:xfrm>
                <a:off x="6998071" y="1392386"/>
                <a:ext cx="5018483" cy="4379276"/>
              </a:xfrm>
            </p:spPr>
            <p:txBody>
              <a:bodyPr>
                <a:noAutofit/>
              </a:bodyPr>
              <a:lstStyle/>
              <a:p>
                <a:r>
                  <a:rPr lang="en-US" sz="2400" dirty="0"/>
                  <a:t>PMI has a simple interpretation</a:t>
                </a:r>
                <a:endParaRPr lang="en-US" sz="2000" dirty="0"/>
              </a:p>
              <a:p>
                <a:pPr lvl="1"/>
                <a:r>
                  <a:rPr lang="en-US" sz="2000" dirty="0"/>
                  <a:t>PMI compares P(</a:t>
                </a:r>
                <a:r>
                  <a:rPr lang="en-US" sz="2000" dirty="0" err="1"/>
                  <a:t>x,y</a:t>
                </a:r>
                <a:r>
                  <a:rPr lang="en-US" sz="2000" dirty="0"/>
                  <a:t>) with chance</a:t>
                </a:r>
              </a:p>
              <a:p>
                <a:pPr lvl="2"/>
                <a:r>
                  <a:rPr lang="en-US" sz="1800" dirty="0"/>
                  <a:t>Chance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) 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 dirty="0"/>
              </a:p>
              <a:p>
                <a:pPr lvl="1"/>
                <a:r>
                  <a:rPr lang="en-US" sz="2000" dirty="0"/>
                  <a:t>If there is a genuine association</a:t>
                </a:r>
              </a:p>
              <a:p>
                <a:pPr lvl="2"/>
                <a:r>
                  <a:rPr lang="en-US" sz="1800" dirty="0"/>
                  <a:t>then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i="1" dirty="0" err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800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800" i="1" dirty="0" err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) 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) 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 dirty="0"/>
              </a:p>
              <a:p>
                <a:pPr lvl="1"/>
                <a:r>
                  <a:rPr lang="en-US" sz="2000" dirty="0"/>
                  <a:t>Uninteresting associations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i="1" dirty="0" err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800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800" i="1" dirty="0" err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) ≈ 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) 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 dirty="0"/>
              </a:p>
            </p:txBody>
          </p:sp>
        </mc:Choice>
        <mc:Fallback xmlns="">
          <p:sp>
            <p:nvSpPr>
              <p:cNvPr id="10" name="Content Placeholder 9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998071" y="1392386"/>
                <a:ext cx="5018483" cy="4379276"/>
              </a:xfrm>
              <a:blipFill>
                <a:blip r:embed="rId3"/>
                <a:stretch>
                  <a:fillRect l="-1768" t="-20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Picture 18.png">
            <a:extLst>
              <a:ext uri="{FF2B5EF4-FFF2-40B4-BE49-F238E27FC236}">
                <a16:creationId xmlns:a16="http://schemas.microsoft.com/office/drawing/2014/main" id="{B2D9A808-4631-8A57-07BB-35735B2A44CB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5446" y="-127293"/>
            <a:ext cx="5920553" cy="602497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1F1B552-90D3-8183-0A0E-7CA065D8A1BB}"/>
              </a:ext>
            </a:extLst>
          </p:cNvPr>
          <p:cNvSpPr/>
          <p:nvPr/>
        </p:nvSpPr>
        <p:spPr>
          <a:xfrm>
            <a:off x="175446" y="1007550"/>
            <a:ext cx="5676714" cy="2614366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26663CE-4AB9-6338-4F31-7E82F4B43648}"/>
              </a:ext>
            </a:extLst>
          </p:cNvPr>
          <p:cNvSpPr/>
          <p:nvPr/>
        </p:nvSpPr>
        <p:spPr>
          <a:xfrm>
            <a:off x="257592" y="4122814"/>
            <a:ext cx="5594568" cy="721276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D49EAB3B-A9F8-EE18-81C1-F2104A8155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5920" y="0"/>
            <a:ext cx="1356286" cy="1356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C853F8-D666-1B26-CF2E-0159324BB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27</a:t>
            </a:fld>
            <a:endParaRPr lang="en-US"/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415C70A6-E41E-BBF5-B822-E9D4CCC6FE94}"/>
              </a:ext>
            </a:extLst>
          </p:cNvPr>
          <p:cNvSpPr/>
          <p:nvPr/>
        </p:nvSpPr>
        <p:spPr>
          <a:xfrm>
            <a:off x="7143827" y="4205945"/>
            <a:ext cx="3632093" cy="993912"/>
          </a:xfrm>
          <a:prstGeom prst="wedgeRoundRectCallout">
            <a:avLst>
              <a:gd name="adj1" fmla="val -24220"/>
              <a:gd name="adj2" fmla="val -76522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Deviations from Chance </a:t>
            </a:r>
            <a:r>
              <a:rPr lang="en-US" sz="2400" dirty="0">
                <a:sym typeface="Wingdings" pitchFamily="2" charset="2"/>
              </a:rPr>
              <a:t> “Interesting”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490385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8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Picture 21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086601" y="1295400"/>
            <a:ext cx="7945821" cy="6858000"/>
          </a:xfrm>
          <a:prstGeom prst="rect">
            <a:avLst/>
          </a:prstGeom>
          <a:ln w="38100">
            <a:noFill/>
          </a:ln>
        </p:spPr>
      </p:pic>
      <p:pic>
        <p:nvPicPr>
          <p:cNvPr id="16" name="Picture 15" descr="Picture 18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76400" y="1257770"/>
            <a:ext cx="5503172" cy="560023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7407350" cy="892645"/>
          </a:xfrm>
          <a:solidFill>
            <a:srgbClr val="FFFF00"/>
          </a:solidFill>
        </p:spPr>
        <p:txBody>
          <a:bodyPr>
            <a:normAutofit/>
          </a:bodyPr>
          <a:lstStyle/>
          <a:p>
            <a:r>
              <a:rPr lang="en-US" dirty="0"/>
              <a:t>There is no data like more data</a:t>
            </a:r>
          </a:p>
        </p:txBody>
      </p:sp>
      <p:sp>
        <p:nvSpPr>
          <p:cNvPr id="12" name="AutoShape 5"/>
          <p:cNvSpPr>
            <a:spLocks noChangeArrowheads="1"/>
          </p:cNvSpPr>
          <p:nvPr/>
        </p:nvSpPr>
        <p:spPr bwMode="auto">
          <a:xfrm>
            <a:off x="7543800" y="3733800"/>
            <a:ext cx="2438400" cy="923330"/>
          </a:xfrm>
          <a:prstGeom prst="wedgeRectCallout">
            <a:avLst>
              <a:gd name="adj1" fmla="val 24891"/>
              <a:gd name="adj2" fmla="val -152677"/>
            </a:avLst>
          </a:prstGeom>
          <a:solidFill>
            <a:schemeClr val="accent4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ea typeface="Arial" pitchFamily="-65" charset="0"/>
                <a:cs typeface="Arial" pitchFamily="-65" charset="0"/>
              </a:rPr>
              <a:t>Counts are growing 1000x per decade</a:t>
            </a:r>
          </a:p>
          <a:p>
            <a:pPr algn="ctr"/>
            <a:r>
              <a:rPr lang="en-US" dirty="0">
                <a:ea typeface="Arial" pitchFamily="-65" charset="0"/>
                <a:cs typeface="Arial" pitchFamily="-65" charset="0"/>
              </a:rPr>
              <a:t>(same as disks)</a:t>
            </a:r>
            <a:endParaRPr lang="en-US" sz="1100" dirty="0">
              <a:ea typeface="Arial" pitchFamily="-65" charset="0"/>
              <a:cs typeface="Arial" pitchFamily="-65" charset="0"/>
            </a:endParaRPr>
          </a:p>
        </p:txBody>
      </p:sp>
      <p:sp>
        <p:nvSpPr>
          <p:cNvPr id="14" name="AutoShape 5"/>
          <p:cNvSpPr>
            <a:spLocks noChangeArrowheads="1"/>
          </p:cNvSpPr>
          <p:nvPr/>
        </p:nvSpPr>
        <p:spPr bwMode="auto">
          <a:xfrm>
            <a:off x="7467600" y="5029200"/>
            <a:ext cx="2438400" cy="707886"/>
          </a:xfrm>
          <a:prstGeom prst="wedgeRectCallout">
            <a:avLst>
              <a:gd name="adj1" fmla="val 20456"/>
              <a:gd name="adj2" fmla="val -97048"/>
            </a:avLst>
          </a:prstGeom>
          <a:solidFill>
            <a:srgbClr val="FFFF00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dirty="0">
                <a:ea typeface="Arial" pitchFamily="-65" charset="0"/>
                <a:cs typeface="Arial" pitchFamily="-65" charset="0"/>
              </a:rPr>
              <a:t>Rising Tide of Data Lifts All Boats</a:t>
            </a:r>
            <a:endParaRPr lang="en-US" dirty="0">
              <a:ea typeface="Arial" pitchFamily="-65" charset="0"/>
              <a:cs typeface="Arial" pitchFamily="-65" charset="0"/>
            </a:endParaRPr>
          </a:p>
        </p:txBody>
      </p:sp>
      <p:sp>
        <p:nvSpPr>
          <p:cNvPr id="20" name="AutoShape 5"/>
          <p:cNvSpPr>
            <a:spLocks noChangeArrowheads="1"/>
          </p:cNvSpPr>
          <p:nvPr/>
        </p:nvSpPr>
        <p:spPr bwMode="auto">
          <a:xfrm>
            <a:off x="7543800" y="3733800"/>
            <a:ext cx="2438400" cy="923330"/>
          </a:xfrm>
          <a:prstGeom prst="wedgeRectCallout">
            <a:avLst>
              <a:gd name="adj1" fmla="val -117701"/>
              <a:gd name="adj2" fmla="val -175377"/>
            </a:avLst>
          </a:prstGeom>
          <a:solidFill>
            <a:schemeClr val="accent4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ea typeface="Arial" pitchFamily="-65" charset="0"/>
                <a:cs typeface="Arial" pitchFamily="-65" charset="0"/>
              </a:rPr>
              <a:t>Counts are growing 1000x per decade</a:t>
            </a:r>
          </a:p>
          <a:p>
            <a:pPr algn="ctr"/>
            <a:r>
              <a:rPr lang="en-US" dirty="0">
                <a:ea typeface="Arial" pitchFamily="-65" charset="0"/>
                <a:cs typeface="Arial" pitchFamily="-65" charset="0"/>
              </a:rPr>
              <a:t>(same as disks)</a:t>
            </a:r>
            <a:endParaRPr lang="en-US" sz="1100" dirty="0">
              <a:ea typeface="Arial" pitchFamily="-65" charset="0"/>
              <a:cs typeface="Arial" pitchFamily="-65" charset="0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DED9B3BB-ECF4-B53B-275F-E6C38F886C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8428" y="0"/>
            <a:ext cx="1023777" cy="1023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4FD2DD7-CC13-0A0E-5559-E823EFA460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161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20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86BBF1-A24F-0D78-8D6F-8CE63C21FD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PMI &amp; Corpus-Based Lexicography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3362E-52DC-9E41-0EC1-41C11C9DFA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Examples should be “natural”</a:t>
            </a:r>
          </a:p>
          <a:p>
            <a:pPr lvl="1"/>
            <a:r>
              <a:rPr lang="en-US" dirty="0"/>
              <a:t>Based on corpus evidence</a:t>
            </a:r>
          </a:p>
          <a:p>
            <a:pPr lvl="1"/>
            <a:r>
              <a:rPr lang="en-US" dirty="0"/>
              <a:t>Avoid temptation to make up examples</a:t>
            </a:r>
          </a:p>
          <a:p>
            <a:r>
              <a:rPr lang="en-US" dirty="0"/>
              <a:t>Representative (sorted by frequency)</a:t>
            </a:r>
          </a:p>
          <a:p>
            <a:pPr lvl="1"/>
            <a:r>
              <a:rPr lang="en-US" dirty="0"/>
              <a:t>Classify concordances by sense (collocates)</a:t>
            </a:r>
          </a:p>
          <a:p>
            <a:pPr lvl="1"/>
            <a:r>
              <a:rPr lang="en-US" dirty="0"/>
              <a:t>Sort senses by frequency</a:t>
            </a:r>
          </a:p>
          <a:p>
            <a:pPr lvl="1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E2EE23-9422-FF13-3247-0C4F942D1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29</a:t>
            </a:fld>
            <a:endParaRPr lang="en-US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5900D521-ABCB-6FFC-29E0-FEEDD7E5D3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1518" y="0"/>
            <a:ext cx="1690688" cy="1690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72114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44BFCB7D-5CAF-410C-DD61-77AF55319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1676B74C-4F55-1FF7-163F-4DEA993ABA7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pPr>
              <a:buFont typeface="Wingdings" pitchFamily="2" charset="2"/>
              <a:buChar char="Ø"/>
            </a:pPr>
            <a:r>
              <a:rPr lang="en-US" b="1" dirty="0"/>
              <a:t>Bots</a:t>
            </a:r>
          </a:p>
          <a:p>
            <a:r>
              <a:rPr lang="en-US" dirty="0"/>
              <a:t>Thesaurus Application</a:t>
            </a:r>
          </a:p>
          <a:p>
            <a:r>
              <a:rPr lang="en-US" dirty="0"/>
              <a:t>Sampling: Lesson from Past</a:t>
            </a:r>
          </a:p>
          <a:p>
            <a:r>
              <a:rPr lang="en-US" dirty="0"/>
              <a:t>PMI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/>
              <a:t>Word2Vec </a:t>
            </a:r>
            <a:r>
              <a:rPr lang="en-US" dirty="0">
                <a:sym typeface="Wingdings" pitchFamily="2" charset="2"/>
              </a:rPr>
              <a:t> Bots</a:t>
            </a:r>
          </a:p>
          <a:p>
            <a:r>
              <a:rPr lang="en-US" dirty="0">
                <a:sym typeface="Wingdings" pitchFamily="2" charset="2"/>
              </a:rPr>
              <a:t>An Embarrassing Parallel Approximation for SVD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9FBBDEE-8FDC-05D0-1727-76FED07DBFC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Valuable lessons from past</a:t>
            </a:r>
          </a:p>
          <a:p>
            <a:pPr lvl="1"/>
            <a:r>
              <a:rPr lang="en-US" dirty="0"/>
              <a:t>Current excitement in AI</a:t>
            </a:r>
          </a:p>
          <a:p>
            <a:pPr lvl="1"/>
            <a:r>
              <a:rPr lang="en-US" dirty="0"/>
              <a:t>Everything is new (???)</a:t>
            </a:r>
          </a:p>
          <a:p>
            <a:pPr lvl="1"/>
            <a:r>
              <a:rPr lang="en-US" dirty="0"/>
              <a:t>Hypo: </a:t>
            </a:r>
          </a:p>
          <a:p>
            <a:pPr lvl="2"/>
            <a:r>
              <a:rPr lang="en-US" dirty="0"/>
              <a:t>strong connections what’s hot now</a:t>
            </a:r>
          </a:p>
          <a:p>
            <a:pPr lvl="2"/>
            <a:r>
              <a:rPr lang="en-US" dirty="0"/>
              <a:t>and what was hot in 1990s</a:t>
            </a:r>
          </a:p>
          <a:p>
            <a:pPr lvl="2"/>
            <a:r>
              <a:rPr lang="en-US" dirty="0"/>
              <a:t>and what was hot in 1950s</a:t>
            </a:r>
          </a:p>
          <a:p>
            <a:r>
              <a:rPr lang="en-US" dirty="0"/>
              <a:t>But don’t you hate it when</a:t>
            </a:r>
          </a:p>
          <a:p>
            <a:pPr lvl="1"/>
            <a:r>
              <a:rPr lang="en-US" dirty="0"/>
              <a:t>Boomer says</a:t>
            </a:r>
          </a:p>
          <a:p>
            <a:pPr lvl="2"/>
            <a:r>
              <a:rPr lang="en-US" i="1" dirty="0"/>
              <a:t>It was a bad idea then</a:t>
            </a:r>
          </a:p>
          <a:p>
            <a:pPr lvl="2"/>
            <a:r>
              <a:rPr lang="en-US" i="1" dirty="0"/>
              <a:t>and it is still a bad idea now</a:t>
            </a:r>
          </a:p>
          <a:p>
            <a:r>
              <a:rPr lang="en-US" dirty="0"/>
              <a:t>Bottom line</a:t>
            </a:r>
          </a:p>
          <a:p>
            <a:pPr lvl="1"/>
            <a:r>
              <a:rPr lang="en-US" dirty="0"/>
              <a:t>Strong connections to past</a:t>
            </a:r>
          </a:p>
          <a:p>
            <a:pPr lvl="1"/>
            <a:r>
              <a:rPr lang="en-US" dirty="0"/>
              <a:t>Plus lots of recent advances</a:t>
            </a:r>
          </a:p>
          <a:p>
            <a:pPr lvl="1"/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2190129-6081-40EE-D7EE-C8533DECBC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3</a:t>
            </a:fld>
            <a:endParaRPr lang="en-US"/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0C2D29E7-A85E-0225-881F-452F7D9C0FDC}"/>
              </a:ext>
            </a:extLst>
          </p:cNvPr>
          <p:cNvSpPr/>
          <p:nvPr/>
        </p:nvSpPr>
        <p:spPr>
          <a:xfrm>
            <a:off x="2563664" y="1646238"/>
            <a:ext cx="2880205" cy="375725"/>
          </a:xfrm>
          <a:prstGeom prst="wedgeRoundRectCallout">
            <a:avLst>
              <a:gd name="adj1" fmla="val -67068"/>
              <a:gd name="adj2" fmla="val 43257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Why start at the end?</a:t>
            </a:r>
          </a:p>
        </p:txBody>
      </p:sp>
    </p:spTree>
    <p:extLst>
      <p:ext uri="{BB962C8B-B14F-4D97-AF65-F5344CB8AC3E}">
        <p14:creationId xmlns:p14="http://schemas.microsoft.com/office/powerpoint/2010/main" val="335569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915215-8A78-F44E-F37E-914E30C589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CF6BE8-64DC-FD24-742E-CF21D93A6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2227986" y="2449898"/>
            <a:ext cx="6044609" cy="1325563"/>
          </a:xfrm>
          <a:solidFill>
            <a:srgbClr val="FFFF00"/>
          </a:solidFill>
        </p:spPr>
        <p:txBody>
          <a:bodyPr>
            <a:noAutofit/>
          </a:bodyPr>
          <a:lstStyle/>
          <a:p>
            <a:r>
              <a:rPr lang="en-US" i="1" dirty="0"/>
              <a:t>Save</a:t>
            </a:r>
            <a:r>
              <a:rPr lang="en-US" dirty="0"/>
              <a:t> &lt;good&gt; </a:t>
            </a:r>
            <a:r>
              <a:rPr lang="en-US" i="1" dirty="0"/>
              <a:t>from</a:t>
            </a:r>
            <a:r>
              <a:rPr lang="en-US" dirty="0"/>
              <a:t> &lt;bad&gt;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AC823F8-8944-542A-4D1F-FDFF60203E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4544" y="90375"/>
            <a:ext cx="6104057" cy="878937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 descr="A table of numbers with text&#10;&#10;AI-generated content may be incorrect.">
            <a:extLst>
              <a:ext uri="{FF2B5EF4-FFF2-40B4-BE49-F238E27FC236}">
                <a16:creationId xmlns:a16="http://schemas.microsoft.com/office/drawing/2014/main" id="{E31950A2-EE38-392C-4105-2032D43629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6287" y="90375"/>
            <a:ext cx="4178782" cy="666170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12265AA-5327-5692-1A53-BBF624404F03}"/>
              </a:ext>
            </a:extLst>
          </p:cNvPr>
          <p:cNvSpPr/>
          <p:nvPr/>
        </p:nvSpPr>
        <p:spPr>
          <a:xfrm>
            <a:off x="11204744" y="5170528"/>
            <a:ext cx="616729" cy="195440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4391B6-A88F-62A9-E3DE-C94834E56E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74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202F1A-B540-24B0-D3B9-1BF9F8707D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itle 3">
                <a:extLst>
                  <a:ext uri="{FF2B5EF4-FFF2-40B4-BE49-F238E27FC236}">
                    <a16:creationId xmlns:a16="http://schemas.microsoft.com/office/drawing/2014/main" id="{1A3CBF73-B30C-8DCC-58EE-0192DC08120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PMI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dirty="0"/>
                  <a:t> Lexical Semantics</a:t>
                </a:r>
                <a:br>
                  <a:rPr lang="en-US" dirty="0"/>
                </a:br>
                <a:r>
                  <a:rPr lang="en-US" sz="3600" dirty="0"/>
                  <a:t>Is Distribution all you need (?)</a:t>
                </a:r>
                <a:endParaRPr lang="en-US" dirty="0"/>
              </a:p>
            </p:txBody>
          </p:sp>
        </mc:Choice>
        <mc:Fallback xmlns="">
          <p:sp>
            <p:nvSpPr>
              <p:cNvPr id="4" name="Title 3">
                <a:extLst>
                  <a:ext uri="{FF2B5EF4-FFF2-40B4-BE49-F238E27FC236}">
                    <a16:creationId xmlns:a16="http://schemas.microsoft.com/office/drawing/2014/main" id="{1A3CBF73-B30C-8DCC-58EE-0192DC0812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413" t="-8571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B3FB386A-5066-AADA-83D6-CD61A2A30E8F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Lexical Semantics</a:t>
                </a:r>
              </a:p>
              <a:p>
                <a:pPr lvl="1"/>
                <a:r>
                  <a:rPr lang="en-US" dirty="0"/>
                  <a:t>Synonyms: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Antonyms: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Hypernyms (is-a):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dirty="0"/>
              </a:p>
              <a:p>
                <a:pPr lvl="2"/>
                <a:r>
                  <a:rPr lang="en-US" i="1" dirty="0"/>
                  <a:t>a car is a vehicle</a:t>
                </a:r>
                <a:endParaRPr lang="en-US" dirty="0">
                  <a:sym typeface="Wingdings" pitchFamily="2" charset="2"/>
                </a:endParaRPr>
              </a:p>
              <a:p>
                <a:r>
                  <a:rPr lang="en-US" dirty="0">
                    <a:sym typeface="Wingdings" pitchFamily="2" charset="2"/>
                  </a:rPr>
                  <a:t>PMI estimates collocations</a:t>
                </a:r>
              </a:p>
              <a:p>
                <a:pPr lvl="1"/>
                <a:r>
                  <a:rPr lang="en-US" dirty="0">
                    <a:sym typeface="Wingdings" pitchFamily="2" charset="2"/>
                  </a:rPr>
                  <a:t>Probability that two words </a:t>
                </a:r>
              </a:p>
              <a:p>
                <a:pPr lvl="2"/>
                <a:r>
                  <a:rPr lang="en-US" dirty="0">
                    <a:sym typeface="Wingdings" pitchFamily="2" charset="2"/>
                  </a:rPr>
                  <a:t>appear near one another, </a:t>
                </a:r>
              </a:p>
              <a:p>
                <a:pPr lvl="2"/>
                <a:r>
                  <a:rPr lang="en-US" dirty="0">
                    <a:sym typeface="Wingdings" pitchFamily="2" charset="2"/>
                  </a:rPr>
                  <a:t>normalized by chance</a:t>
                </a:r>
              </a:p>
              <a:p>
                <a:pPr lvl="1"/>
                <a:r>
                  <a:rPr lang="en-US" i="1" dirty="0">
                    <a:sym typeface="Wingdings" pitchFamily="2" charset="2"/>
                  </a:rPr>
                  <a:t>good / OK / bad</a:t>
                </a: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B3FB386A-5066-AADA-83D6-CD61A2A30E8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4"/>
                <a:stretch>
                  <a:fillRect l="-2200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9E313AF-2A8A-2D25-6967-9A4DC15CCBF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Large PMI</a:t>
            </a:r>
          </a:p>
          <a:p>
            <a:pPr lvl="1"/>
            <a:r>
              <a:rPr lang="en-US" dirty="0"/>
              <a:t>Collocations: </a:t>
            </a:r>
          </a:p>
          <a:p>
            <a:pPr lvl="2"/>
            <a:r>
              <a:rPr lang="en-US" i="1" dirty="0"/>
              <a:t>Truth, Justice &amp; American Way</a:t>
            </a:r>
          </a:p>
          <a:p>
            <a:pPr lvl="2"/>
            <a:r>
              <a:rPr lang="en-US" i="1" dirty="0"/>
              <a:t>Red, White and Blue</a:t>
            </a:r>
          </a:p>
          <a:p>
            <a:pPr lvl="1"/>
            <a:r>
              <a:rPr lang="en-US" dirty="0"/>
              <a:t>Synonyms: </a:t>
            </a:r>
            <a:r>
              <a:rPr lang="en-US" i="1" dirty="0"/>
              <a:t>true / correct</a:t>
            </a:r>
          </a:p>
          <a:p>
            <a:pPr lvl="1"/>
            <a:r>
              <a:rPr lang="en-US" dirty="0"/>
              <a:t>Antonyms: </a:t>
            </a:r>
            <a:r>
              <a:rPr lang="en-US" i="1" dirty="0"/>
              <a:t>true / false</a:t>
            </a:r>
          </a:p>
          <a:p>
            <a:pPr lvl="1"/>
            <a:r>
              <a:rPr lang="en-US" dirty="0"/>
              <a:t>Part-Whole: </a:t>
            </a:r>
            <a:r>
              <a:rPr lang="en-US" i="1" dirty="0"/>
              <a:t>window /house</a:t>
            </a:r>
          </a:p>
        </p:txBody>
      </p:sp>
      <p:pic>
        <p:nvPicPr>
          <p:cNvPr id="11" name="Content Placeholder 7" descr="A table with black text and white text&#10;&#10;Description automatically generated">
            <a:extLst>
              <a:ext uri="{FF2B5EF4-FFF2-40B4-BE49-F238E27FC236}">
                <a16:creationId xmlns:a16="http://schemas.microsoft.com/office/drawing/2014/main" id="{73A94736-D8C5-2E07-912A-60C6C5C1797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31914" b="32664"/>
          <a:stretch>
            <a:fillRect/>
          </a:stretch>
        </p:blipFill>
        <p:spPr>
          <a:xfrm>
            <a:off x="6610683" y="4724160"/>
            <a:ext cx="4375321" cy="187984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8F5BDD-43CC-76C7-4C52-405FA173EE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317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2E4FB8-9888-84C1-D3E7-8B51949EEF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C76052AA-311B-B843-CF04-CA671B12F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E56EFA43-EC18-AC03-4F9B-02327B03FF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Bots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Predictability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PMI &amp; Lexicography</a:t>
            </a:r>
          </a:p>
          <a:p>
            <a:pPr>
              <a:buFont typeface="Wingdings" pitchFamily="2" charset="2"/>
              <a:buChar char="Ø"/>
            </a:pPr>
            <a:r>
              <a:rPr lang="en-US" b="1" dirty="0"/>
              <a:t>Lexical Semantics: With and Without Embeddings</a:t>
            </a:r>
          </a:p>
          <a:p>
            <a:r>
              <a:rPr lang="en-US" dirty="0"/>
              <a:t>PMI: Pointwise Mutual Information</a:t>
            </a:r>
          </a:p>
          <a:p>
            <a:r>
              <a:rPr lang="en-US" dirty="0"/>
              <a:t>PMI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/>
              <a:t>Word2Vec </a:t>
            </a:r>
            <a:r>
              <a:rPr lang="en-US" dirty="0">
                <a:sym typeface="Wingdings" pitchFamily="2" charset="2"/>
              </a:rPr>
              <a:t> Bots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E60EBE5-0CF2-065A-9BBD-1EA38C4F1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8964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C04D8D90-FAC0-595F-00F0-E586CAF4D3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ym typeface="Wingdings" pitchFamily="2" charset="2"/>
              </a:rPr>
              <a:t>Semantics  Embeddings</a:t>
            </a:r>
            <a:br>
              <a:rPr lang="en-US" sz="4000" dirty="0">
                <a:sym typeface="Wingdings" pitchFamily="2" charset="2"/>
              </a:rPr>
            </a:br>
            <a:r>
              <a:rPr lang="en-US" sz="4000" dirty="0">
                <a:sym typeface="Wingdings" pitchFamily="2" charset="2"/>
              </a:rPr>
              <a:t>PMI  Word2Vec  Bots</a:t>
            </a:r>
            <a:endParaRPr lang="en-US" sz="4000" dirty="0"/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736580FE-9D95-B5E3-FFD6-989B38080D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014339" y="1690688"/>
            <a:ext cx="5181600" cy="4351338"/>
          </a:xfrm>
        </p:spPr>
        <p:txBody>
          <a:bodyPr>
            <a:normAutofit/>
          </a:bodyPr>
          <a:lstStyle/>
          <a:p>
            <a:r>
              <a:rPr lang="en-US" dirty="0"/>
              <a:t>Vectors/Embeddings:</a:t>
            </a:r>
          </a:p>
          <a:p>
            <a:pPr lvl="1"/>
            <a:r>
              <a:rPr lang="en-US" dirty="0"/>
              <a:t>More modern view of meaning</a:t>
            </a:r>
          </a:p>
          <a:p>
            <a:pPr lvl="1"/>
            <a:r>
              <a:rPr lang="en-US" dirty="0"/>
              <a:t>Behind much of the recent excitement in AI</a:t>
            </a:r>
          </a:p>
          <a:p>
            <a:pPr lvl="2"/>
            <a:r>
              <a:rPr lang="en-US" dirty="0"/>
              <a:t>Large Language Models (LLM)</a:t>
            </a:r>
          </a:p>
          <a:p>
            <a:pPr lvl="2"/>
            <a:r>
              <a:rPr lang="en-US" dirty="0"/>
              <a:t>Bots: ChatGPT, DeepSeek</a:t>
            </a:r>
          </a:p>
          <a:p>
            <a:pPr lvl="1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ontent Placeholder 24">
                <a:extLst>
                  <a:ext uri="{FF2B5EF4-FFF2-40B4-BE49-F238E27FC236}">
                    <a16:creationId xmlns:a16="http://schemas.microsoft.com/office/drawing/2014/main" id="{3FFC926C-461F-823E-06F4-58E9E8EB0ECC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5181600" cy="453072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Lexical Semantics</a:t>
                </a:r>
              </a:p>
              <a:p>
                <a:pPr lvl="1"/>
                <a:r>
                  <a:rPr lang="en-US" dirty="0"/>
                  <a:t>Synonyms: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Antonyms: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Hypernyms (is-a):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dirty="0"/>
              </a:p>
              <a:p>
                <a:pPr lvl="2"/>
                <a:r>
                  <a:rPr lang="en-US" i="1" dirty="0"/>
                  <a:t>a car is a vehicle</a:t>
                </a:r>
              </a:p>
            </p:txBody>
          </p:sp>
        </mc:Choice>
        <mc:Fallback xmlns="">
          <p:sp>
            <p:nvSpPr>
              <p:cNvPr id="25" name="Content Placeholder 24">
                <a:extLst>
                  <a:ext uri="{FF2B5EF4-FFF2-40B4-BE49-F238E27FC236}">
                    <a16:creationId xmlns:a16="http://schemas.microsoft.com/office/drawing/2014/main" id="{3FFC926C-461F-823E-06F4-58E9E8EB0EC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5181600" cy="4530725"/>
              </a:xfrm>
              <a:blipFill>
                <a:blip r:embed="rId2"/>
                <a:stretch>
                  <a:fillRect l="-2200" t="-22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6" name="Content Placeholder 17" descr="A black text on a white background&#10;&#10;AI-generated content may be incorrect.">
            <a:extLst>
              <a:ext uri="{FF2B5EF4-FFF2-40B4-BE49-F238E27FC236}">
                <a16:creationId xmlns:a16="http://schemas.microsoft.com/office/drawing/2014/main" id="{90CC7006-0A56-2151-28DE-600BA98157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9600" y="-13570"/>
            <a:ext cx="3962400" cy="1704258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sp>
        <p:nvSpPr>
          <p:cNvPr id="29" name="Slide Number Placeholder 28">
            <a:extLst>
              <a:ext uri="{FF2B5EF4-FFF2-40B4-BE49-F238E27FC236}">
                <a16:creationId xmlns:a16="http://schemas.microsoft.com/office/drawing/2014/main" id="{4A6C692C-48B9-C237-4F5F-7256390DAD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33</a:t>
            </a:fld>
            <a:endParaRPr lang="en-US"/>
          </a:p>
        </p:txBody>
      </p:sp>
      <p:sp>
        <p:nvSpPr>
          <p:cNvPr id="31" name="Rounded Rectangular Callout 30">
            <a:extLst>
              <a:ext uri="{FF2B5EF4-FFF2-40B4-BE49-F238E27FC236}">
                <a16:creationId xmlns:a16="http://schemas.microsoft.com/office/drawing/2014/main" id="{DEC19B6E-CDFF-C80E-9483-130721D05353}"/>
              </a:ext>
            </a:extLst>
          </p:cNvPr>
          <p:cNvSpPr/>
          <p:nvPr/>
        </p:nvSpPr>
        <p:spPr>
          <a:xfrm>
            <a:off x="4662062" y="1961463"/>
            <a:ext cx="1708258" cy="771931"/>
          </a:xfrm>
          <a:prstGeom prst="wedgeRoundRectCallout">
            <a:avLst>
              <a:gd name="adj1" fmla="val -82525"/>
              <a:gd name="adj2" fmla="val 18240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Equivalence Relation</a:t>
            </a:r>
          </a:p>
        </p:txBody>
      </p:sp>
      <p:sp>
        <p:nvSpPr>
          <p:cNvPr id="32" name="Rounded Rectangular Callout 31">
            <a:extLst>
              <a:ext uri="{FF2B5EF4-FFF2-40B4-BE49-F238E27FC236}">
                <a16:creationId xmlns:a16="http://schemas.microsoft.com/office/drawing/2014/main" id="{03BBEEE5-2D4E-BC83-A6DE-7DF6D4C855FB}"/>
              </a:ext>
            </a:extLst>
          </p:cNvPr>
          <p:cNvSpPr/>
          <p:nvPr/>
        </p:nvSpPr>
        <p:spPr>
          <a:xfrm>
            <a:off x="5236827" y="2834911"/>
            <a:ext cx="1133493" cy="713665"/>
          </a:xfrm>
          <a:prstGeom prst="wedgeRoundRectCallout">
            <a:avLst>
              <a:gd name="adj1" fmla="val -82525"/>
              <a:gd name="adj2" fmla="val 18240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Partial Order</a:t>
            </a:r>
          </a:p>
        </p:txBody>
      </p:sp>
    </p:spTree>
    <p:extLst>
      <p:ext uri="{BB962C8B-B14F-4D97-AF65-F5344CB8AC3E}">
        <p14:creationId xmlns:p14="http://schemas.microsoft.com/office/powerpoint/2010/main" val="1683959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define meaning of a word as a vector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1600200"/>
            <a:ext cx="10363200" cy="5105400"/>
          </a:xfrm>
        </p:spPr>
        <p:txBody>
          <a:bodyPr>
            <a:normAutofit/>
          </a:bodyPr>
          <a:lstStyle/>
          <a:p>
            <a:r>
              <a:rPr lang="en-US" sz="3600" dirty="0"/>
              <a:t>Called an "embedding" because it's embedded into a space (see textbook)</a:t>
            </a:r>
          </a:p>
          <a:p>
            <a:r>
              <a:rPr lang="en-US" sz="3600" dirty="0"/>
              <a:t>The standard way to represent meaning in NLP</a:t>
            </a:r>
          </a:p>
          <a:p>
            <a:pPr marL="914400" indent="-914400"/>
            <a:r>
              <a:rPr lang="en-US" sz="3600" b="1" dirty="0">
                <a:solidFill>
                  <a:srgbClr val="0000FF"/>
                </a:solidFill>
              </a:rPr>
              <a:t>Every modern NLP algorithm uses embeddings as the representation of word meaning</a:t>
            </a:r>
          </a:p>
          <a:p>
            <a:r>
              <a:rPr lang="en-US" sz="3600" dirty="0"/>
              <a:t>Fine-grained model of meaning for similarity 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Rounded Rectangular Callout 3">
            <a:extLst>
              <a:ext uri="{FF2B5EF4-FFF2-40B4-BE49-F238E27FC236}">
                <a16:creationId xmlns:a16="http://schemas.microsoft.com/office/drawing/2014/main" id="{AAF60B0E-9EAE-F471-5D38-173C76AA289F}"/>
              </a:ext>
            </a:extLst>
          </p:cNvPr>
          <p:cNvSpPr/>
          <p:nvPr/>
        </p:nvSpPr>
        <p:spPr>
          <a:xfrm>
            <a:off x="9995569" y="152400"/>
            <a:ext cx="2115790" cy="797951"/>
          </a:xfrm>
          <a:prstGeom prst="wedgeRoundRectCallout">
            <a:avLst>
              <a:gd name="adj1" fmla="val -48402"/>
              <a:gd name="adj2" fmla="val 61673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Jurafsky’s</a:t>
            </a:r>
            <a:r>
              <a:rPr lang="en-US" sz="2400" dirty="0"/>
              <a:t> Slide 29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F9694B-C561-CF95-F48C-8F09D1887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143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FC6DC75-6F7E-2940-9046-D9B48B47EC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37841" y="3560266"/>
            <a:ext cx="7206159" cy="329773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BC16081-C1F9-DE4B-879C-2C9DEC6719FE}"/>
              </a:ext>
            </a:extLst>
          </p:cNvPr>
          <p:cNvSpPr/>
          <p:nvPr/>
        </p:nvSpPr>
        <p:spPr>
          <a:xfrm>
            <a:off x="1955800" y="3560266"/>
            <a:ext cx="7467600" cy="3363366"/>
          </a:xfrm>
          <a:prstGeom prst="rect">
            <a:avLst/>
          </a:prstGeom>
          <a:solidFill>
            <a:srgbClr val="00B0F0">
              <a:alpha val="10000"/>
            </a:srgbClr>
          </a:solidFill>
          <a:ln>
            <a:solidFill>
              <a:srgbClr val="00B0F0">
                <a:alpha val="4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57201"/>
            <a:ext cx="11277600" cy="370435"/>
          </a:xfrm>
        </p:spPr>
        <p:txBody>
          <a:bodyPr>
            <a:noAutofit/>
          </a:bodyPr>
          <a:lstStyle/>
          <a:p>
            <a:r>
              <a:rPr lang="en-US" sz="3600" dirty="0"/>
              <a:t>Defining meaning as a point in space based on distribution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0600" y="980035"/>
            <a:ext cx="10820400" cy="5725565"/>
          </a:xfrm>
          <a:noFill/>
        </p:spPr>
        <p:txBody>
          <a:bodyPr>
            <a:normAutofit/>
          </a:bodyPr>
          <a:lstStyle/>
          <a:p>
            <a:r>
              <a:rPr lang="en-US" sz="3200" dirty="0"/>
              <a:t>Each word = a vector   (</a:t>
            </a:r>
            <a:r>
              <a:rPr lang="en-US" sz="3000" dirty="0"/>
              <a:t>not just "good" or "w</a:t>
            </a:r>
            <a:r>
              <a:rPr lang="en-US" sz="3000" baseline="-25000" dirty="0"/>
              <a:t>45</a:t>
            </a:r>
            <a:r>
              <a:rPr lang="en-US" sz="3000" dirty="0"/>
              <a:t>")</a:t>
            </a:r>
          </a:p>
          <a:p>
            <a:r>
              <a:rPr lang="en-US" sz="3200" dirty="0"/>
              <a:t>Similar words are "</a:t>
            </a:r>
            <a:r>
              <a:rPr lang="en-US" sz="3200" b="1" dirty="0"/>
              <a:t>nearby in semantic space</a:t>
            </a:r>
            <a:r>
              <a:rPr lang="en-US" sz="3200" dirty="0"/>
              <a:t>"</a:t>
            </a:r>
          </a:p>
          <a:p>
            <a:r>
              <a:rPr lang="en-US" sz="3200" dirty="0"/>
              <a:t>We build this space automatically by seeing which words are </a:t>
            </a:r>
            <a:r>
              <a:rPr lang="en-US" sz="3200" b="1" dirty="0"/>
              <a:t>nearby in text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63247F-C63F-1B6A-23E6-F3F3412A23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35</a:t>
            </a:fld>
            <a:endParaRPr lang="en-US"/>
          </a:p>
        </p:txBody>
      </p:sp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DD8AE086-B593-03C9-22F3-4FBBCA7F4CB1}"/>
              </a:ext>
            </a:extLst>
          </p:cNvPr>
          <p:cNvSpPr/>
          <p:nvPr/>
        </p:nvSpPr>
        <p:spPr>
          <a:xfrm>
            <a:off x="9651653" y="5044767"/>
            <a:ext cx="2115790" cy="797951"/>
          </a:xfrm>
          <a:prstGeom prst="wedgeRoundRectCallout">
            <a:avLst>
              <a:gd name="adj1" fmla="val -51910"/>
              <a:gd name="adj2" fmla="val -68073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Jurafsky’s</a:t>
            </a:r>
            <a:r>
              <a:rPr lang="en-US" sz="2400" dirty="0"/>
              <a:t> Slide</a:t>
            </a:r>
          </a:p>
        </p:txBody>
      </p:sp>
    </p:spTree>
    <p:extLst>
      <p:ext uri="{BB962C8B-B14F-4D97-AF65-F5344CB8AC3E}">
        <p14:creationId xmlns:p14="http://schemas.microsoft.com/office/powerpoint/2010/main" val="298994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228600"/>
            <a:ext cx="10363200" cy="990600"/>
          </a:xfrm>
        </p:spPr>
        <p:txBody>
          <a:bodyPr>
            <a:normAutofit/>
          </a:bodyPr>
          <a:lstStyle/>
          <a:p>
            <a:r>
              <a:rPr lang="en-US" dirty="0"/>
              <a:t>Simple static embeddings you can download!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2038814"/>
            <a:ext cx="9220200" cy="3811694"/>
          </a:xfrm>
        </p:spPr>
        <p:txBody>
          <a:bodyPr/>
          <a:lstStyle/>
          <a:p>
            <a:r>
              <a:rPr lang="en-US" sz="3200" dirty="0"/>
              <a:t>Word2vec (</a:t>
            </a:r>
            <a:r>
              <a:rPr lang="en-US" sz="3200" dirty="0" err="1"/>
              <a:t>Mikolov</a:t>
            </a:r>
            <a:r>
              <a:rPr lang="en-US" sz="3200" dirty="0"/>
              <a:t> et al)</a:t>
            </a:r>
          </a:p>
          <a:p>
            <a:r>
              <a:rPr lang="en-US" sz="3200" dirty="0">
                <a:hlinkClick r:id="rId2"/>
              </a:rPr>
              <a:t>https://code.google.com/archive/p/word2vec/</a:t>
            </a:r>
            <a:endParaRPr lang="en-US" sz="3200" dirty="0"/>
          </a:p>
          <a:p>
            <a:endParaRPr lang="en-US" sz="3200" dirty="0"/>
          </a:p>
          <a:p>
            <a:r>
              <a:rPr lang="en-US" sz="3200" dirty="0" err="1"/>
              <a:t>GloVe</a:t>
            </a:r>
            <a:r>
              <a:rPr lang="en-US" sz="3200" dirty="0"/>
              <a:t> (Pennington, </a:t>
            </a:r>
            <a:r>
              <a:rPr lang="en-US" sz="3200" dirty="0" err="1"/>
              <a:t>Socher</a:t>
            </a:r>
            <a:r>
              <a:rPr lang="en-US" sz="3200" dirty="0"/>
              <a:t>, Manning)</a:t>
            </a:r>
          </a:p>
          <a:p>
            <a:r>
              <a:rPr lang="en-US" sz="3200" dirty="0">
                <a:hlinkClick r:id="rId3"/>
              </a:rPr>
              <a:t>http://nlp.stanford.edu/projects/glove/</a:t>
            </a:r>
            <a:endParaRPr lang="en-US" sz="3200" dirty="0"/>
          </a:p>
          <a:p>
            <a:endParaRPr lang="en-US" dirty="0"/>
          </a:p>
        </p:txBody>
      </p:sp>
      <p:sp>
        <p:nvSpPr>
          <p:cNvPr id="4" name="Rounded Rectangular Callout 3">
            <a:extLst>
              <a:ext uri="{FF2B5EF4-FFF2-40B4-BE49-F238E27FC236}">
                <a16:creationId xmlns:a16="http://schemas.microsoft.com/office/drawing/2014/main" id="{F73C6CBE-E83E-26FD-99EA-AAC7BD1EE4C3}"/>
              </a:ext>
            </a:extLst>
          </p:cNvPr>
          <p:cNvSpPr/>
          <p:nvPr/>
        </p:nvSpPr>
        <p:spPr>
          <a:xfrm>
            <a:off x="9893969" y="1240863"/>
            <a:ext cx="2115790" cy="797951"/>
          </a:xfrm>
          <a:prstGeom prst="wedgeRoundRectCallout">
            <a:avLst>
              <a:gd name="adj1" fmla="val -39809"/>
              <a:gd name="adj2" fmla="val -78386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Jurafsky’s</a:t>
            </a:r>
            <a:r>
              <a:rPr lang="en-US" sz="2400" dirty="0"/>
              <a:t> Slide 63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AF60AA-8885-A53A-4C5E-C1F9C0720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7229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13BB1DF-1B23-A136-77BE-98630D7C8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700" dirty="0"/>
              <a:t>From PMI to Bots</a:t>
            </a:r>
            <a:br>
              <a:rPr lang="en-US" dirty="0"/>
            </a:br>
            <a:r>
              <a:rPr lang="en-US" sz="2200" dirty="0"/>
              <a:t>Connecting the dots between the past and the future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1EA171D-7E39-4D0E-9694-ED735FEF48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PMI </a:t>
            </a:r>
            <a:r>
              <a:rPr lang="en-US" dirty="0">
                <a:sym typeface="Wingdings" pitchFamily="2" charset="2"/>
              </a:rPr>
              <a:t> Word2Vec  Bots</a:t>
            </a:r>
            <a:endParaRPr lang="en-US" dirty="0"/>
          </a:p>
          <a:p>
            <a:pPr lvl="1"/>
            <a:r>
              <a:rPr lang="en-US" dirty="0"/>
              <a:t>PMI (Past): Pointwise Mutual Information</a:t>
            </a:r>
          </a:p>
          <a:p>
            <a:pPr lvl="2"/>
            <a:r>
              <a:rPr lang="en-US" dirty="0"/>
              <a:t>Original Motivation for PMI: </a:t>
            </a:r>
          </a:p>
          <a:p>
            <a:pPr lvl="3"/>
            <a:r>
              <a:rPr lang="en-US" dirty="0"/>
              <a:t>Help Lexicographers to find interesting “collocations”</a:t>
            </a:r>
          </a:p>
          <a:p>
            <a:pPr lvl="1"/>
            <a:r>
              <a:rPr lang="en-US" dirty="0"/>
              <a:t>Word2Vec: factored representation of PMI</a:t>
            </a:r>
          </a:p>
          <a:p>
            <a:pPr lvl="1"/>
            <a:r>
              <a:rPr lang="en-US" dirty="0"/>
              <a:t>Bots (Future): Word2Vec </a:t>
            </a:r>
            <a:r>
              <a:rPr lang="en-US" dirty="0">
                <a:sym typeface="Wingdings" pitchFamily="2" charset="2"/>
              </a:rPr>
              <a:t> Doc2Vec</a:t>
            </a:r>
          </a:p>
          <a:p>
            <a:pPr lvl="2"/>
            <a:r>
              <a:rPr lang="en-US" dirty="0">
                <a:sym typeface="Wingdings" pitchFamily="2" charset="2"/>
              </a:rPr>
              <a:t>Embeddings: Represent “everything” as vectors</a:t>
            </a:r>
          </a:p>
          <a:p>
            <a:pPr lvl="3"/>
            <a:r>
              <a:rPr lang="en-US" dirty="0">
                <a:sym typeface="Wingdings" pitchFamily="2" charset="2"/>
              </a:rPr>
              <a:t>Everything: </a:t>
            </a:r>
          </a:p>
          <a:p>
            <a:pPr lvl="4"/>
            <a:r>
              <a:rPr lang="en-US" dirty="0">
                <a:sym typeface="Wingdings" pitchFamily="2" charset="2"/>
              </a:rPr>
              <a:t>Words (in all languages)</a:t>
            </a:r>
          </a:p>
          <a:p>
            <a:pPr lvl="4"/>
            <a:r>
              <a:rPr lang="en-US" dirty="0">
                <a:sym typeface="Wingdings" pitchFamily="2" charset="2"/>
              </a:rPr>
              <a:t>Documents (in all languages)</a:t>
            </a:r>
          </a:p>
          <a:p>
            <a:pPr lvl="4"/>
            <a:r>
              <a:rPr lang="en-US" dirty="0">
                <a:sym typeface="Wingdings" pitchFamily="2" charset="2"/>
              </a:rPr>
              <a:t>Multi-modal: Text, Speech, Pictures, Videos</a:t>
            </a:r>
          </a:p>
          <a:p>
            <a:pPr lvl="2"/>
            <a:r>
              <a:rPr lang="en-US" dirty="0">
                <a:sym typeface="Wingdings" pitchFamily="2" charset="2"/>
              </a:rPr>
              <a:t>Answer all questions by table lookup (cosine similarity of vectors)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0C4B7D-394F-54BD-552E-58E2E8FC5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317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87BC4F-938A-7D44-C2F5-3946034BA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Dimension Reduction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ACEC16-7B4B-FC4B-0E5D-10929C7058C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Visualization</a:t>
            </a:r>
          </a:p>
          <a:p>
            <a:pPr lvl="1"/>
            <a:r>
              <a:rPr lang="en-US" dirty="0"/>
              <a:t>Need to map vectors</a:t>
            </a:r>
          </a:p>
          <a:p>
            <a:pPr lvl="2"/>
            <a:r>
              <a:rPr lang="en-US" dirty="0"/>
              <a:t>from many dimensions</a:t>
            </a:r>
          </a:p>
          <a:p>
            <a:pPr lvl="2"/>
            <a:r>
              <a:rPr lang="en-US" dirty="0"/>
              <a:t>down to 2D</a:t>
            </a:r>
          </a:p>
          <a:p>
            <a:r>
              <a:rPr lang="en-US" dirty="0"/>
              <a:t>Word2Vec</a:t>
            </a:r>
          </a:p>
          <a:p>
            <a:pPr lvl="1"/>
            <a:r>
              <a:rPr lang="en-US" dirty="0"/>
              <a:t>Each word is a vector of hundreds of numbers</a:t>
            </a:r>
          </a:p>
          <a:p>
            <a:pPr lvl="1"/>
            <a:r>
              <a:rPr lang="en-US" dirty="0"/>
              <a:t>How did they plot them in 2D?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AEA939-11F9-4117-B29B-E68C16EB03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38</a:t>
            </a:fld>
            <a:endParaRPr lang="en-US"/>
          </a:p>
        </p:txBody>
      </p:sp>
      <p:pic>
        <p:nvPicPr>
          <p:cNvPr id="8" name="Content Placeholder 14">
            <a:extLst>
              <a:ext uri="{FF2B5EF4-FFF2-40B4-BE49-F238E27FC236}">
                <a16:creationId xmlns:a16="http://schemas.microsoft.com/office/drawing/2014/main" id="{E51A6F08-D98A-8B62-A729-2A93435428B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394450" y="2343944"/>
            <a:ext cx="4737100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0963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EA582071-DA97-DEFC-C33D-46E8CD4B8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hlinkClick r:id="rId2"/>
              </a:rPr>
              <a:t>https://en.wikipedia.org/wiki/Multidimensional_scaling</a:t>
            </a:r>
            <a:r>
              <a:rPr lang="en-US" sz="3600" dirty="0"/>
              <a:t> 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1EBDD79-9A7E-7D6A-7817-C1B0DF2B38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Method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45396C4A-9630-F26D-D74A-44C76752A62A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r>
                  <a:rPr lang="en-US" dirty="0"/>
                  <a:t>Input: </a:t>
                </a:r>
              </a:p>
              <a:p>
                <a:pPr lvl="1"/>
                <a:r>
                  <a:rPr lang="en-US" dirty="0"/>
                  <a:t>Table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sup>
                    </m:sSup>
                  </m:oMath>
                </a14:m>
                <a:r>
                  <a:rPr lang="en-US" dirty="0"/>
                  <a:t> of</a:t>
                </a:r>
              </a:p>
              <a:p>
                <a:pPr lvl="2"/>
                <a:r>
                  <a:rPr lang="en-US" dirty="0"/>
                  <a:t>Rows: Congressmen: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Cols: Votes on bills: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dirty="0"/>
              </a:p>
              <a:p>
                <a:r>
                  <a:rPr lang="en-US" dirty="0"/>
                  <a:t>Compute Similarities</a:t>
                </a:r>
              </a:p>
              <a:p>
                <a:pPr lvl="1"/>
                <a:r>
                  <a:rPr lang="en-US" dirty="0"/>
                  <a:t>Cosines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𝑍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p>
                    </m:sSup>
                  </m:oMath>
                </a14:m>
                <a:endParaRPr lang="en-US" dirty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Dimension Reduction: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sup>
                    </m:sSup>
                  </m:oMath>
                </a14:m>
                <a:r>
                  <a:rPr lang="en-US" dirty="0">
                    <a:sym typeface="Wingdings" pitchFamily="2" charset="2"/>
                  </a:rPr>
                  <a:t>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×2</m:t>
                        </m:r>
                      </m:sup>
                    </m:sSup>
                  </m:oMath>
                </a14:m>
                <a:endParaRPr lang="en-US" dirty="0">
                  <a:sym typeface="Wingdings" pitchFamily="2" charset="2"/>
                </a:endParaRPr>
              </a:p>
              <a:p>
                <a:pPr lvl="1"/>
                <a:r>
                  <a:rPr lang="en-US" dirty="0">
                    <a:sym typeface="Wingdings" pitchFamily="2" charset="2"/>
                  </a:rPr>
                  <a:t>PCA: Principal Component Analysis</a:t>
                </a:r>
              </a:p>
              <a:p>
                <a:pPr lvl="1"/>
                <a:r>
                  <a:rPr lang="en-US" dirty="0"/>
                  <a:t>SVD: Singular Value Decomposition</a:t>
                </a:r>
              </a:p>
            </p:txBody>
          </p:sp>
        </mc:Choice>
        <mc:Fallback xmlns="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45396C4A-9630-F26D-D74A-44C76752A62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3"/>
                <a:stretch>
                  <a:fillRect l="-1720" t="-37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1A9594C-6AD2-BFBE-3E2E-AD9B64296EE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b="0" dirty="0"/>
              <a:t>An example of classical multidimensional scaling applied to voting patterns in the </a:t>
            </a:r>
            <a:r>
              <a:rPr lang="en-US" b="0" dirty="0">
                <a:hlinkClick r:id="rId4" tooltip="United States House of Representatives"/>
              </a:rPr>
              <a:t>United States House of Representatives</a:t>
            </a:r>
            <a:r>
              <a:rPr lang="en-US" b="0" dirty="0"/>
              <a:t>. Each blue dot represents one Democratic member of the House, and each red dot one Republican.</a:t>
            </a:r>
            <a:endParaRPr lang="en-US" dirty="0"/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B9ADD99B-B99A-F3BF-0735-D55C9F292B31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361171" y="2505075"/>
            <a:ext cx="4805246" cy="3684588"/>
          </a:xfr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E62C87-E7EE-45E9-0670-EA004E84C8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39</a:t>
            </a:fld>
            <a:endParaRPr lang="en-US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1202000E-C6B2-835A-5471-DD18A0B21160}"/>
              </a:ext>
            </a:extLst>
          </p:cNvPr>
          <p:cNvSpPr txBox="1">
            <a:spLocks/>
          </p:cNvSpPr>
          <p:nvPr/>
        </p:nvSpPr>
        <p:spPr>
          <a:xfrm>
            <a:off x="6361171" y="5970487"/>
            <a:ext cx="5183188" cy="6050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0" dirty="0"/>
              <a:t>By Andrewman327 - Own work, CC BY 3.0, https://</a:t>
            </a:r>
            <a:r>
              <a:rPr lang="en-US" sz="1400" b="0" dirty="0" err="1"/>
              <a:t>commons.wikimedia.org</a:t>
            </a:r>
            <a:r>
              <a:rPr lang="en-US" sz="1400" b="0" dirty="0"/>
              <a:t>/w/</a:t>
            </a:r>
            <a:r>
              <a:rPr lang="en-US" sz="1400" b="0" dirty="0" err="1"/>
              <a:t>index.php?curid</a:t>
            </a:r>
            <a:r>
              <a:rPr lang="en-US" sz="1400" b="0" dirty="0"/>
              <a:t>=27273909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C6CD6DC-92CB-768D-0EA9-20AF42CCA6C7}"/>
              </a:ext>
            </a:extLst>
          </p:cNvPr>
          <p:cNvCxnSpPr/>
          <p:nvPr/>
        </p:nvCxnSpPr>
        <p:spPr>
          <a:xfrm flipV="1">
            <a:off x="4066953" y="4821865"/>
            <a:ext cx="2294218" cy="334926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1999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857C95-A2F2-D576-A3BA-EF6FBB1F9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Narrative/Hype: Bots are completely “new”</a:t>
            </a:r>
            <a:br>
              <a:rPr lang="en-US" dirty="0"/>
            </a:br>
            <a:r>
              <a:rPr lang="en-US" dirty="0"/>
              <a:t>But there is much to learn from the Past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ABC0AD5-B14B-25E7-D237-26ABD8F514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DEB412-518D-30D2-1F76-695CEB87352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1950s: Empiricism </a:t>
            </a:r>
          </a:p>
          <a:p>
            <a:pPr lvl="1"/>
            <a:r>
              <a:rPr lang="en-US" dirty="0"/>
              <a:t>(Shannon, Skinner, Firth, Harris) </a:t>
            </a:r>
          </a:p>
          <a:p>
            <a:r>
              <a:rPr lang="en-US" dirty="0"/>
              <a:t>1970s: Rationalism </a:t>
            </a:r>
          </a:p>
          <a:p>
            <a:pPr lvl="1"/>
            <a:r>
              <a:rPr lang="en-US" dirty="0"/>
              <a:t>(Chomsky, Minsky) </a:t>
            </a:r>
          </a:p>
          <a:p>
            <a:r>
              <a:rPr lang="en-US" dirty="0"/>
              <a:t>1990s: Revival of empiricism </a:t>
            </a:r>
          </a:p>
          <a:p>
            <a:pPr lvl="1"/>
            <a:r>
              <a:rPr lang="en-US" dirty="0"/>
              <a:t>(IBM, AT&amp;T Bell Labs) </a:t>
            </a:r>
          </a:p>
          <a:p>
            <a:r>
              <a:rPr lang="en-US" dirty="0"/>
              <a:t>2010s: Extreme empiricism </a:t>
            </a:r>
          </a:p>
          <a:p>
            <a:pPr lvl="1"/>
            <a:r>
              <a:rPr lang="en-US" dirty="0"/>
              <a:t>(LLMs, ChatGPT &amp; DeepSeek)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D8E3B22-5B3F-20C1-00A3-69073809834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Empiricism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73FD80-9B08-9F3E-4F58-0F652362E4AE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Distributional Hypothesis</a:t>
            </a:r>
          </a:p>
          <a:p>
            <a:pPr lvl="1"/>
            <a:r>
              <a:rPr lang="en-US" dirty="0" err="1"/>
              <a:t>Zellig</a:t>
            </a:r>
            <a:r>
              <a:rPr lang="en-US" dirty="0"/>
              <a:t> Harris (Chomsky’s Advisor)</a:t>
            </a:r>
          </a:p>
          <a:p>
            <a:r>
              <a:rPr lang="en-US" i="1" dirty="0"/>
              <a:t>You shall know a word by the company it keeps </a:t>
            </a:r>
          </a:p>
          <a:p>
            <a:pPr marL="457200" lvl="1" indent="0">
              <a:buNone/>
            </a:pPr>
            <a:r>
              <a:rPr lang="en-US" dirty="0"/>
              <a:t>– Firth (1957)</a:t>
            </a:r>
          </a:p>
          <a:p>
            <a:r>
              <a:rPr lang="en-US" i="1" dirty="0"/>
              <a:t>Every time I fire a linguist, </a:t>
            </a:r>
          </a:p>
          <a:p>
            <a:pPr lvl="1"/>
            <a:r>
              <a:rPr lang="en-US" i="1" dirty="0"/>
              <a:t>the performance of the speech recognizer goes up </a:t>
            </a:r>
          </a:p>
          <a:p>
            <a:pPr marL="457200" lvl="1" indent="0">
              <a:buNone/>
            </a:pPr>
            <a:r>
              <a:rPr lang="en-US" dirty="0"/>
              <a:t>	– Jelinek (2004)</a:t>
            </a:r>
          </a:p>
          <a:p>
            <a:r>
              <a:rPr lang="en-US" i="1" dirty="0"/>
              <a:t>There is no data like more data</a:t>
            </a:r>
          </a:p>
          <a:p>
            <a:pPr marL="457200" lvl="1" indent="0">
              <a:buNone/>
            </a:pPr>
            <a:r>
              <a:rPr lang="en-US" dirty="0"/>
              <a:t>	– Mercer (1988)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F489E1-B89F-186D-7EF7-9753C8AFD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2F3E17-4FA1-294B-92E3-0BC89BF17CB2}" type="slidenum">
              <a:rPr lang="en-US" smtClean="0"/>
              <a:t>4</a:t>
            </a:fld>
            <a:endParaRPr lang="en-US"/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7049CFF5-0194-466F-95BF-DA41AF6772A5}"/>
              </a:ext>
            </a:extLst>
          </p:cNvPr>
          <p:cNvSpPr/>
          <p:nvPr/>
        </p:nvSpPr>
        <p:spPr>
          <a:xfrm>
            <a:off x="9246918" y="3655635"/>
            <a:ext cx="1740596" cy="507931"/>
          </a:xfrm>
          <a:prstGeom prst="wedgeRoundRectCallout">
            <a:avLst>
              <a:gd name="adj1" fmla="val -60448"/>
              <a:gd name="adj2" fmla="val -41800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Collocations</a:t>
            </a:r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2D30203E-A926-1098-CD1B-3738BE8D7E3C}"/>
              </a:ext>
            </a:extLst>
          </p:cNvPr>
          <p:cNvSpPr/>
          <p:nvPr/>
        </p:nvSpPr>
        <p:spPr>
          <a:xfrm>
            <a:off x="8474641" y="1710265"/>
            <a:ext cx="3015117" cy="698986"/>
          </a:xfrm>
          <a:prstGeom prst="wedgeRoundRectCallout">
            <a:avLst>
              <a:gd name="adj1" fmla="val -69072"/>
              <a:gd name="adj2" fmla="val 26631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Find data (corpora) to settle open questions</a:t>
            </a:r>
          </a:p>
        </p:txBody>
      </p:sp>
    </p:spTree>
    <p:extLst>
      <p:ext uri="{BB962C8B-B14F-4D97-AF65-F5344CB8AC3E}">
        <p14:creationId xmlns:p14="http://schemas.microsoft.com/office/powerpoint/2010/main" val="508848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2ED3A7-1D67-F4FB-D803-B8BECC297F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3A404-F00B-7A09-89B3-17E0B1CEA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/>
            <a:r>
              <a:rPr lang="en-US" sz="4400" dirty="0"/>
              <a:t>Singular Value Decomposition (SVD)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B292323-75F4-8698-477B-039E787BF67E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𝑈𝐷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Python</a:t>
                </a:r>
              </a:p>
              <a:p>
                <a:pPr lvl="1"/>
                <a:r>
                  <a:rPr lang="en-US" dirty="0" err="1"/>
                  <a:t>U,D,Vt</a:t>
                </a:r>
                <a:r>
                  <a:rPr lang="en-US" dirty="0"/>
                  <a:t> = </a:t>
                </a:r>
                <a:r>
                  <a:rPr lang="en-US" dirty="0" err="1"/>
                  <a:t>np.linalg.svd</a:t>
                </a:r>
                <a:r>
                  <a:rPr lang="en-US" dirty="0"/>
                  <a:t>(Z)</a:t>
                </a:r>
              </a:p>
              <a:p>
                <a:pPr lvl="1"/>
                <a:r>
                  <a:rPr lang="en-US" dirty="0" err="1"/>
                  <a:t>Zhat</a:t>
                </a:r>
                <a:r>
                  <a:rPr lang="en-US" dirty="0"/>
                  <a:t> = U @ </a:t>
                </a:r>
                <a:r>
                  <a:rPr lang="en-US" dirty="0" err="1"/>
                  <a:t>np.diag</a:t>
                </a:r>
                <a:r>
                  <a:rPr lang="en-US" dirty="0"/>
                  <a:t>(D) @ Vt</a:t>
                </a:r>
              </a:p>
              <a:p>
                <a:r>
                  <a:rPr lang="en-US" dirty="0"/>
                  <a:t>To reduce dimensions to 2D</a:t>
                </a:r>
              </a:p>
              <a:p>
                <a:pPr lvl="1"/>
                <a:r>
                  <a:rPr lang="en-US" dirty="0"/>
                  <a:t>D[2:] = 0</a:t>
                </a:r>
              </a:p>
              <a:p>
                <a:r>
                  <a:rPr lang="en-US" dirty="0"/>
                  <a:t>Plot U[0,:] vs. U[1,:]</a:t>
                </a:r>
              </a:p>
              <a:p>
                <a:pPr lvl="1"/>
                <a:r>
                  <a:rPr lang="en-US" dirty="0"/>
                  <a:t>Often useful to scale by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ra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B292323-75F4-8698-477B-039E787BF6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200" t="-17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9514E4-B5F0-64D0-3D65-25682A7BC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40</a:t>
            </a:fld>
            <a:endParaRPr lang="en-US"/>
          </a:p>
        </p:txBody>
      </p:sp>
      <p:pic>
        <p:nvPicPr>
          <p:cNvPr id="8" name="Content Placeholder 14">
            <a:extLst>
              <a:ext uri="{FF2B5EF4-FFF2-40B4-BE49-F238E27FC236}">
                <a16:creationId xmlns:a16="http://schemas.microsoft.com/office/drawing/2014/main" id="{8FFB4036-E7F9-8993-D6D7-F1122393123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784849" y="1604980"/>
            <a:ext cx="6218577" cy="435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093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C59C08-1984-3ACC-4DCE-9371385BA7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5C12E-CB82-5C1E-7EA1-10A1965B7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PMI: Factored Version of Word2Vec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1E7E5F70-EB84-1946-557D-7E8560FC95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>
                    <a:latin typeface="Cambria Math" panose="02040503050406030204" pitchFamily="18" charset="0"/>
                  </a:rPr>
                  <a:t>Let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>
                    <a:latin typeface="Cambria Math" panose="02040503050406030204" pitchFamily="18" charset="0"/>
                  </a:rPr>
                  <a:t> be a PMI similarity matrix</a:t>
                </a:r>
              </a:p>
              <a:p>
                <a:pPr lvl="1"/>
                <a:r>
                  <a:rPr lang="en-US" dirty="0">
                    <a:latin typeface="Cambria Math" panose="02040503050406030204" pitchFamily="18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sup>
                    </m:sSup>
                  </m:oMath>
                </a14:m>
                <a:endParaRPr lang="en-US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>
                    <a:latin typeface="Cambria Math" panose="02040503050406030204" pitchFamily="18" charset="0"/>
                  </a:rPr>
                  <a:t> is symmetric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>
                    <a:latin typeface="Cambria Math" panose="02040503050406030204" pitchFamily="18" charset="0"/>
                  </a:rPr>
                  <a:t>: # of words in vocabulary</a:t>
                </a:r>
              </a:p>
              <a:p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Since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is too large to materialize, </a:t>
                </a:r>
              </a:p>
              <a:p>
                <a:pPr lvl="1"/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use SVD to factor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as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𝑍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That is,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if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𝑈𝐷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/>
                  <a:t>, then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𝑈</m:t>
                    </m:r>
                    <m:rad>
                      <m:radPr>
                        <m:degHide m:val="on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rad>
                  </m:oMath>
                </a14:m>
                <a:endParaRPr lang="en-US" b="0" dirty="0"/>
              </a:p>
              <a:p>
                <a:pPr lvl="2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a diagonal matrix of singular values</a:t>
                </a:r>
              </a:p>
              <a:p>
                <a:pPr lvl="2"/>
                <a:r>
                  <a:rPr lang="en-US" dirty="0"/>
                  <a:t>Set the smaller singular values to 0 </a:t>
                </a:r>
              </a:p>
              <a:p>
                <a:pPr lvl="2"/>
                <a:r>
                  <a:rPr lang="en-US" dirty="0"/>
                  <a:t>In this way, we can afford to materialize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Rows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can be interpreted as Word2Vec vectors</a:t>
                </a:r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1E7E5F70-EB84-1946-557D-7E8560FC95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3F22CC-EC6C-3193-51C6-2D0DD3282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41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D71F985-B16C-1C01-6C18-5D3BF856D271}"/>
              </a:ext>
            </a:extLst>
          </p:cNvPr>
          <p:cNvSpPr txBox="1"/>
          <p:nvPr/>
        </p:nvSpPr>
        <p:spPr>
          <a:xfrm>
            <a:off x="4902076" y="562467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CFFE32D-B765-1AF7-4CB7-7147AAC694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1518" y="0"/>
            <a:ext cx="1690688" cy="1690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9817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E7F4A9-92E7-434E-FCE3-D342FDCDE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Inference (Table Lookup): </a:t>
            </a:r>
            <a:br>
              <a:rPr lang="en-US" dirty="0"/>
            </a:br>
            <a:r>
              <a:rPr lang="en-US" sz="3600" dirty="0"/>
              <a:t>Database + Query </a:t>
            </a:r>
            <a:r>
              <a:rPr lang="en-US" sz="3600" dirty="0">
                <a:sym typeface="Wingdings" pitchFamily="2" charset="2"/>
              </a:rPr>
              <a:t> Answers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7C33420-A492-3E94-DAD5-FBD1EF69BB4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1" y="1825625"/>
                <a:ext cx="4302642" cy="435133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Approximate nearest neighbors (ANN)</a:t>
                </a:r>
              </a:p>
              <a:p>
                <a:pPr lvl="1"/>
                <a:r>
                  <a:rPr lang="en-US" dirty="0"/>
                  <a:t>Input: </a:t>
                </a:r>
              </a:p>
              <a:p>
                <a:pPr lvl="2"/>
                <a:r>
                  <a:rPr lang="en-US" dirty="0"/>
                  <a:t>database 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dirty="0"/>
                  <a:t>) + </a:t>
                </a:r>
              </a:p>
              <a:p>
                <a:pPr lvl="2"/>
                <a:r>
                  <a:rPr lang="en-US" dirty="0"/>
                  <a:t>query (vector)</a:t>
                </a:r>
              </a:p>
              <a:p>
                <a:pPr lvl="1"/>
                <a:r>
                  <a:rPr lang="en-US" dirty="0"/>
                  <a:t>Output: </a:t>
                </a:r>
              </a:p>
              <a:p>
                <a:pPr lvl="2"/>
                <a:r>
                  <a:rPr lang="en-US" dirty="0"/>
                  <a:t>short list of answers </a:t>
                </a:r>
              </a:p>
              <a:p>
                <a:pPr lvl="2"/>
                <a:r>
                  <a:rPr lang="en-US" dirty="0"/>
                  <a:t>(vectors in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near query)</a:t>
                </a:r>
              </a:p>
              <a:p>
                <a:r>
                  <a:rPr lang="en-US" dirty="0"/>
                  <a:t>Example: </a:t>
                </a:r>
              </a:p>
              <a:p>
                <a:pPr lvl="1"/>
                <a:r>
                  <a:rPr lang="en-US" dirty="0"/>
                  <a:t>Thesaurus Questions</a:t>
                </a:r>
              </a:p>
              <a:p>
                <a:pPr lvl="1"/>
                <a:r>
                  <a:rPr lang="en-US" dirty="0"/>
                  <a:t>What are some synonyms for “good”?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7C33420-A492-3E94-DAD5-FBD1EF69BB4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1" y="1825625"/>
                <a:ext cx="4302642" cy="4351338"/>
              </a:xfrm>
              <a:blipFill>
                <a:blip r:embed="rId2"/>
                <a:stretch>
                  <a:fillRect l="-2655" t="-3198" r="-23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C0A9A8-3B9C-6703-AC65-FD7533F4A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42</a:t>
            </a:fld>
            <a:endParaRPr lang="en-US"/>
          </a:p>
        </p:txBody>
      </p:sp>
      <p:pic>
        <p:nvPicPr>
          <p:cNvPr id="7" name="Content Placeholder 12" descr="A screenshot of a phone&#10;&#10;AI-generated content may be incorrect.">
            <a:extLst>
              <a:ext uri="{FF2B5EF4-FFF2-40B4-BE49-F238E27FC236}">
                <a16:creationId xmlns:a16="http://schemas.microsoft.com/office/drawing/2014/main" id="{067469FC-6608-A1F3-9434-EC1FD1E48A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4993" y="1607658"/>
            <a:ext cx="7048142" cy="9045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332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852F30-7B7D-B35B-8188-1BCE2E839B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AB75F7-F0CB-BE81-33D2-3161256AD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Inference (Table Lookup): </a:t>
            </a:r>
            <a:br>
              <a:rPr lang="en-US" dirty="0"/>
            </a:br>
            <a:r>
              <a:rPr lang="en-US" sz="3600" dirty="0"/>
              <a:t>Database + Query </a:t>
            </a:r>
            <a:r>
              <a:rPr lang="en-US" sz="3600" dirty="0">
                <a:sym typeface="Wingdings" pitchFamily="2" charset="2"/>
              </a:rPr>
              <a:t> Answers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109D0D6-31BF-7AC4-2080-1F65D8A949C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Approximate nearest neighbors (ANN)</a:t>
                </a:r>
              </a:p>
              <a:p>
                <a:pPr lvl="1"/>
                <a:r>
                  <a:rPr lang="en-US" dirty="0"/>
                  <a:t>Input: database 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dirty="0"/>
                  <a:t>) + query (vector)</a:t>
                </a:r>
              </a:p>
              <a:p>
                <a:pPr lvl="1"/>
                <a:r>
                  <a:rPr lang="en-US" dirty="0"/>
                  <a:t>Output: short list of answers (vectors in database near query)</a:t>
                </a:r>
              </a:p>
              <a:p>
                <a:r>
                  <a:rPr lang="en-US" dirty="0"/>
                  <a:t>Example: Thesaurus Questions</a:t>
                </a:r>
              </a:p>
              <a:p>
                <a:pPr lvl="1"/>
                <a:r>
                  <a:rPr lang="en-US" dirty="0"/>
                  <a:t>What are some synonyms for “good”?</a:t>
                </a:r>
              </a:p>
              <a:p>
                <a:r>
                  <a:rPr lang="en-US" dirty="0"/>
                  <a:t>Bots answer most questions by ANN (table lookup)</a:t>
                </a:r>
              </a:p>
              <a:p>
                <a:pPr lvl="1"/>
                <a:r>
                  <a:rPr lang="en-US" dirty="0"/>
                  <a:t>Without (much) GOFAI (good old-fashioned Artificial Intelligence)</a:t>
                </a:r>
              </a:p>
              <a:p>
                <a:pPr lvl="1"/>
                <a:r>
                  <a:rPr lang="en-US" dirty="0">
                    <a:hlinkClick r:id="rId2"/>
                  </a:rPr>
                  <a:t>https://en.wikipedia.org/wiki/GOFAI</a:t>
                </a:r>
                <a:endParaRPr lang="en-US" dirty="0"/>
              </a:p>
              <a:p>
                <a:pPr lvl="1"/>
                <a:r>
                  <a:rPr lang="en-US" dirty="0"/>
                  <a:t>Reasoning, representation, rationalism</a:t>
                </a:r>
              </a:p>
              <a:p>
                <a:r>
                  <a:rPr lang="en-US" dirty="0"/>
                  <a:t>On the Dangers of Stochastic Parrots: </a:t>
                </a:r>
              </a:p>
              <a:p>
                <a:pPr lvl="1"/>
                <a:r>
                  <a:rPr lang="en-US" dirty="0"/>
                  <a:t>Can Language Models Be Too Big? 🦜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109D0D6-31BF-7AC4-2080-1F65D8A949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65" t="-26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923AB1-17F8-3296-C846-8562CF1C83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107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20C591-688F-AE87-06E2-68CD886C9C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14397393-BE73-7B6C-8C0B-CD610F0E0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SVD of Tall Skinny Matrices </a:t>
            </a:r>
            <a:br>
              <a:rPr lang="en-US" dirty="0"/>
            </a:br>
            <a:r>
              <a:rPr lang="en-US" sz="2400" dirty="0"/>
              <a:t>(Large Language Models </a:t>
            </a:r>
            <a:r>
              <a:rPr lang="en-US" sz="2400" dirty="0">
                <a:sym typeface="Wingdings" pitchFamily="2" charset="2"/>
              </a:rPr>
              <a:t> Tall Skinny Embeddings</a:t>
            </a:r>
            <a:r>
              <a:rPr lang="en-US" sz="2400" dirty="0"/>
              <a:t>)</a:t>
            </a:r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FD898E1-96FA-646E-D9C4-529011DD1A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LLMs and Sampling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F6AF5008-E696-BDCC-0A87-E87E4F49EE95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280140" y="2588418"/>
                <a:ext cx="5157787" cy="3684588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US" dirty="0"/>
                  <a:t>Input tall skinny matrix (an embedding)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Z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endParaRPr lang="en-US" dirty="0"/>
              </a:p>
              <a:p>
                <a:r>
                  <a:rPr lang="en-US" dirty="0"/>
                  <a:t>Example: Semantic Scholar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8</m:t>
                        </m:r>
                      </m:sup>
                    </m:sSup>
                  </m:oMath>
                </a14:m>
                <a:r>
                  <a:rPr lang="en-US" dirty="0"/>
                  <a:t> academic papers</a:t>
                </a:r>
              </a:p>
              <a:p>
                <a:pPr lvl="1"/>
                <a:r>
                  <a:rPr lang="en-US" dirty="0"/>
                  <a:t>each paper is a vector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dirty="0"/>
                  <a:t> is a BERT embedding with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=768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Note: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8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=768</m:t>
                    </m:r>
                  </m:oMath>
                </a14:m>
                <a:endParaRPr lang="en-US" dirty="0"/>
              </a:p>
              <a:p>
                <a:r>
                  <a:rPr lang="en-US" dirty="0"/>
                  <a:t>Output: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𝑈𝐷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𝑍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D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/>
                  <a:t> are singular values</a:t>
                </a:r>
              </a:p>
              <a:p>
                <a:pPr lvl="1"/>
                <a:r>
                  <a:rPr lang="en-US" dirty="0"/>
                  <a:t>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U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V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with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𝑈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𝑉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dirty="0"/>
                  <a:t>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F6AF5008-E696-BDCC-0A87-E87E4F49EE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280140" y="2588418"/>
                <a:ext cx="5157787" cy="3684588"/>
              </a:xfrm>
              <a:blipFill>
                <a:blip r:embed="rId2"/>
                <a:stretch>
                  <a:fillRect l="-1229" t="-34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1A254F7-44B6-2687-C8C1-AB85E47A1D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US" dirty="0"/>
              <a:t>SVD Problem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AC580B0D-E6FC-FD87-D174-8E8709245D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912812" y="2597173"/>
            <a:ext cx="5183188" cy="3684588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Population of interest</a:t>
            </a:r>
          </a:p>
          <a:p>
            <a:pPr lvl="1"/>
            <a:r>
              <a:rPr lang="en-US" dirty="0"/>
              <a:t>Infinite set of input strings</a:t>
            </a:r>
          </a:p>
          <a:p>
            <a:r>
              <a:rPr lang="en-US" dirty="0"/>
              <a:t>Sample of this space</a:t>
            </a:r>
          </a:p>
          <a:p>
            <a:pPr lvl="1"/>
            <a:r>
              <a:rPr lang="en-US" dirty="0"/>
              <a:t>Dataset / Benchmark</a:t>
            </a:r>
          </a:p>
          <a:p>
            <a:r>
              <a:rPr lang="en-US" dirty="0"/>
              <a:t>LLMs(sample) </a:t>
            </a:r>
            <a:r>
              <a:rPr lang="en-US" dirty="0">
                <a:sym typeface="Wingdings" pitchFamily="2" charset="2"/>
              </a:rPr>
              <a:t> Embedding</a:t>
            </a:r>
          </a:p>
          <a:p>
            <a:pPr lvl="1"/>
            <a:r>
              <a:rPr lang="en-US" dirty="0">
                <a:sym typeface="Wingdings" pitchFamily="2" charset="2"/>
              </a:rPr>
              <a:t>Embeddings are tall &amp; skinny</a:t>
            </a:r>
          </a:p>
          <a:p>
            <a:pPr lvl="1"/>
            <a:r>
              <a:rPr lang="en-US" dirty="0">
                <a:sym typeface="Wingdings" pitchFamily="2" charset="2"/>
              </a:rPr>
              <a:t>Because datasets tend to have more inputs than hidden dimensions</a:t>
            </a:r>
          </a:p>
          <a:p>
            <a:r>
              <a:rPr lang="en-US" dirty="0">
                <a:sym typeface="Wingdings" pitchFamily="2" charset="2"/>
              </a:rPr>
              <a:t>Motivation for SVD</a:t>
            </a:r>
          </a:p>
          <a:p>
            <a:pPr lvl="1"/>
            <a:r>
              <a:rPr lang="en-US" dirty="0">
                <a:sym typeface="Wingdings" pitchFamily="2" charset="2"/>
              </a:rPr>
              <a:t>Compression/Intrinsic Dimensions</a:t>
            </a:r>
          </a:p>
          <a:p>
            <a:pPr lvl="1"/>
            <a:r>
              <a:rPr lang="en-US" dirty="0">
                <a:sym typeface="Wingdings" pitchFamily="2" charset="2"/>
              </a:rPr>
              <a:t>Smaller embeddings  easier to process</a:t>
            </a:r>
          </a:p>
          <a:p>
            <a:pPr lvl="1"/>
            <a:r>
              <a:rPr lang="en-US" dirty="0">
                <a:sym typeface="Wingdings" pitchFamily="2" charset="2"/>
              </a:rPr>
              <a:t>First step in ANN: compress vector DB</a:t>
            </a:r>
            <a:endParaRPr lang="en-US" dirty="0"/>
          </a:p>
          <a:p>
            <a:endParaRPr lang="en-US" dirty="0"/>
          </a:p>
          <a:p>
            <a:endParaRPr lang="en-US" i="1" dirty="0">
              <a:latin typeface="Cambria Math" panose="02040503050406030204" pitchFamily="18" charset="0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8B9910-802E-BC94-743D-DBC3BEC31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39637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755588-869E-9BC4-1B07-C1F9206B24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FCE59D80-4BC5-0337-7138-8070EFE48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Streaming / Embarrassingly Parallel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C2703A3-FA15-E2EA-3557-F091F3EC66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SVD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BE2CFD35-9C82-6C1B-4620-3FB1FC3196CF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Input tall skinny matrix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dirty="0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Z</m:t>
                    </m:r>
                    <m:r>
                      <a:rPr lang="en-US" i="1" dirty="0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dirty="0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n-US" b="0" i="1" dirty="0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dirty="0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dirty="0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endParaRPr lang="en-US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where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US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endParaRPr lang="en-US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Example: Semantic Scholar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8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 academic papers</a:t>
                </a:r>
              </a:p>
              <a:p>
                <a:pPr lvl="1"/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each paper is a vector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n-US" i="1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endParaRPr lang="en-US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 is a BERT embedding with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 dirty="0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=768</m:t>
                    </m:r>
                  </m:oMath>
                </a14:m>
                <a:endParaRPr lang="en-US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Note: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p>
                      <m:sSupPr>
                        <m:ctrlP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8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US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en-US" i="1" dirty="0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=768</m:t>
                    </m:r>
                  </m:oMath>
                </a14:m>
                <a:endParaRPr lang="en-US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Output: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𝑈𝐷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𝑍</m:t>
                    </m:r>
                  </m:oMath>
                </a14:m>
                <a:endParaRPr lang="en-US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where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D</m:t>
                    </m:r>
                    <m:r>
                      <a:rPr lang="en-US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n-US" i="1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 are singular values</a:t>
                </a:r>
              </a:p>
              <a:p>
                <a:pPr lvl="1"/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dirty="0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U</m:t>
                    </m:r>
                    <m:r>
                      <a:rPr lang="en-US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n-US" i="1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i="1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i="1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dirty="0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V</m:t>
                    </m:r>
                    <m:r>
                      <a:rPr lang="en-US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n-US" b="0" i="1" dirty="0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i="1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i="1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endParaRPr lang="en-US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with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𝑈</m:t>
                    </m:r>
                    <m:sSup>
                      <m:sSupPr>
                        <m:ctrlP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𝑉</m:t>
                    </m:r>
                    <m:sSup>
                      <m:sSupPr>
                        <m:ctrlP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BE2CFD35-9C82-6C1B-4620-3FB1FC3196C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2"/>
                <a:stretch>
                  <a:fillRect l="-1720" t="-3780" b="-30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AFDA0A3B-24B2-BF4E-EAF1-50A0A2A00A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Motivation for Batching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13">
                <a:extLst>
                  <a:ext uri="{FF2B5EF4-FFF2-40B4-BE49-F238E27FC236}">
                    <a16:creationId xmlns:a16="http://schemas.microsoft.com/office/drawing/2014/main" id="{2CC80408-BECE-4870-F264-B1C7BA86A886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r>
                  <a:rPr lang="en-US" dirty="0"/>
                  <a:t>Standard SVD is expensive</a:t>
                </a:r>
              </a:p>
              <a:p>
                <a:pPr lvl="1"/>
                <a:r>
                  <a:rPr lang="en-US" dirty="0"/>
                  <a:t>Larger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>
                    <a:sym typeface="Wingdings" pitchFamily="2" charset="2"/>
                  </a:rPr>
                  <a:t> More memory</a:t>
                </a:r>
                <a:endParaRPr lang="en-US" dirty="0"/>
              </a:p>
              <a:p>
                <a:r>
                  <a:rPr lang="en-US" dirty="0"/>
                  <a:t>Can we estimate SVD </a:t>
                </a:r>
              </a:p>
              <a:p>
                <a:pPr lvl="1"/>
                <a:r>
                  <a:rPr lang="en-US" dirty="0"/>
                  <a:t>with finite memory?</a:t>
                </a:r>
              </a:p>
              <a:p>
                <a:r>
                  <a:rPr lang="en-US" dirty="0"/>
                  <a:t>Motivation for</a:t>
                </a:r>
              </a:p>
              <a:p>
                <a:pPr lvl="1"/>
                <a:r>
                  <a:rPr lang="en-US" dirty="0"/>
                  <a:t>Streaming</a:t>
                </a:r>
              </a:p>
              <a:p>
                <a:pPr lvl="2"/>
                <a:r>
                  <a:rPr lang="en-US" dirty="0"/>
                  <a:t>Suppose I have a laptop with limited RAM</a:t>
                </a:r>
              </a:p>
              <a:p>
                <a:pPr lvl="1"/>
                <a:r>
                  <a:rPr lang="en-US" dirty="0"/>
                  <a:t>Embarrassingly parallel</a:t>
                </a:r>
              </a:p>
              <a:p>
                <a:pPr lvl="2"/>
                <a:r>
                  <a:rPr lang="en-US" dirty="0"/>
                  <a:t>Suppose I have a cluster of machines</a:t>
                </a:r>
              </a:p>
              <a:p>
                <a:pPr lvl="2"/>
                <a:r>
                  <a:rPr lang="en-US" dirty="0"/>
                  <a:t>Each machine has limited RAM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14" name="Content Placeholder 13">
                <a:extLst>
                  <a:ext uri="{FF2B5EF4-FFF2-40B4-BE49-F238E27FC236}">
                    <a16:creationId xmlns:a16="http://schemas.microsoft.com/office/drawing/2014/main" id="{2CC80408-BECE-4870-F264-B1C7BA86A88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blipFill>
                <a:blip r:embed="rId3"/>
                <a:stretch>
                  <a:fillRect l="-1711" t="-37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AF4FB9-2521-B33F-967E-6F8E3E602C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458644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043603-461E-DA24-215B-4C81FFD86C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838AD18B-636F-763C-BE53-2A912A3072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Batching &amp; SVD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8BD3C76-3CA6-CC69-D6DD-AF0E848383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SVD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CA7EE7BA-7DF2-121F-8C3D-4A4136F1335A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 fontScale="62500" lnSpcReduction="20000"/>
              </a:bodyPr>
              <a:lstStyle/>
              <a:p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Input tall skinny matrix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dirty="0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Z</m:t>
                    </m:r>
                    <m:r>
                      <a:rPr lang="en-US" i="1" dirty="0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dirty="0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n-US" b="0" i="1" dirty="0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dirty="0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dirty="0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endParaRPr lang="en-US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where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US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endParaRPr lang="en-US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Example: Semantic Scholar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8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 academic papers</a:t>
                </a:r>
              </a:p>
              <a:p>
                <a:pPr lvl="1"/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each paper is a vector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n-US" i="1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endParaRPr lang="en-US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 is a BERT embedding with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 dirty="0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=768</m:t>
                    </m:r>
                  </m:oMath>
                </a14:m>
                <a:endParaRPr lang="en-US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Note: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p>
                      <m:sSupPr>
                        <m:ctrlP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8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US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en-US" i="1" dirty="0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=768</m:t>
                    </m:r>
                  </m:oMath>
                </a14:m>
                <a:endParaRPr lang="en-US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Output: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𝑈𝐷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𝑍</m:t>
                    </m:r>
                  </m:oMath>
                </a14:m>
                <a:endParaRPr lang="en-US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where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D</m:t>
                    </m:r>
                    <m:r>
                      <a:rPr lang="en-US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n-US" i="1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 are singular values</a:t>
                </a:r>
              </a:p>
              <a:p>
                <a:pPr lvl="1"/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dirty="0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U</m:t>
                    </m:r>
                    <m:r>
                      <a:rPr lang="en-US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n-US" i="1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i="1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i="1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dirty="0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V</m:t>
                    </m:r>
                    <m:r>
                      <a:rPr lang="en-US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n-US" b="0" i="1" dirty="0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i="1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i="1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endParaRPr lang="en-US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with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𝑈</m:t>
                    </m:r>
                    <m:sSup>
                      <m:sSupPr>
                        <m:ctrlP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𝑉</m:t>
                    </m:r>
                    <m:sSup>
                      <m:sSupPr>
                        <m:ctrlP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CA7EE7BA-7DF2-121F-8C3D-4A4136F1335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2"/>
                <a:stretch>
                  <a:fillRect l="-983" t="-27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3ACC050D-1679-B823-BB9C-5ECA74F6801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Batching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13">
                <a:extLst>
                  <a:ext uri="{FF2B5EF4-FFF2-40B4-BE49-F238E27FC236}">
                    <a16:creationId xmlns:a16="http://schemas.microsoft.com/office/drawing/2014/main" id="{C204777B-561C-81E0-D2E1-FFB6608A4508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/>
            <p:txBody>
              <a:bodyPr>
                <a:normAutofit fontScale="62500" lnSpcReduction="20000"/>
              </a:bodyPr>
              <a:lstStyle/>
              <a:p>
                <a:r>
                  <a:rPr lang="en-US" dirty="0"/>
                  <a:t>Task: Estimate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𝑈𝐷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/>
                  <a:t>from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endParaRPr lang="en-US" dirty="0"/>
              </a:p>
              <a:p>
                <a:r>
                  <a:rPr lang="en-US" dirty="0"/>
                  <a:t>Batching approach:  </a:t>
                </a:r>
              </a:p>
              <a:p>
                <a:pPr lvl="1"/>
                <a:r>
                  <a:rPr lang="en-US" dirty="0"/>
                  <a:t>Split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dirty="0"/>
                  <a:t> into in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𝑠</m:t>
                        </m:r>
                      </m:den>
                    </m:f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batches</a:t>
                </a:r>
              </a:p>
              <a:p>
                <a:pPr lvl="1"/>
                <a:r>
                  <a:rPr lang="en-US" dirty="0"/>
                  <a:t>Each batch has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rows</a:t>
                </a:r>
              </a:p>
              <a:p>
                <a:pPr lvl="1"/>
                <a:r>
                  <a:rPr lang="en-US" dirty="0"/>
                  <a:t>Interpretation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: batch size/sample size</a:t>
                </a:r>
              </a:p>
              <a:p>
                <a:pPr lvl="1"/>
                <a:r>
                  <a:rPr lang="en-US" dirty="0"/>
                  <a:t>Assume: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  <m:sub>
                                  <m:f>
                                    <m:f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num>
                                    <m:den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den>
                                  </m:f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f>
                                    <m:f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num>
                                    <m:den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den>
                                  </m:f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To fit in limited RAM, split big objects</a:t>
                </a:r>
              </a:p>
              <a:p>
                <a:pPr lvl="1"/>
                <a:r>
                  <a:rPr lang="en-US" dirty="0"/>
                  <a:t>Big</a:t>
                </a:r>
                <a14:m>
                  <m:oMath xmlns:m="http://schemas.openxmlformats.org/officeDocument/2006/math"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depend</m:t>
                        </m:r>
                        <m:r>
                          <a:rPr lang="en-US" b="0" i="0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on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 (</m:t>
                    </m:r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Split</m:t>
                    </m:r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into</m:t>
                    </m:r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batches</m:t>
                    </m:r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Small (depend on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):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 (</m:t>
                    </m:r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RAM</m:t>
                    </m:r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Content Placeholder 13">
                <a:extLst>
                  <a:ext uri="{FF2B5EF4-FFF2-40B4-BE49-F238E27FC236}">
                    <a16:creationId xmlns:a16="http://schemas.microsoft.com/office/drawing/2014/main" id="{C204777B-561C-81E0-D2E1-FFB6608A450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blipFill>
                <a:blip r:embed="rId3"/>
                <a:stretch>
                  <a:fillRect l="-978" t="-27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163F49-E204-66D2-66AE-4EEC379B2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43792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9468F2F4-8EC2-BC17-8C7C-A56258984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Crux: Estimate Singular Values from a Sample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7630AC4B-1EA6-9967-A14E-DB3E6BE7D530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  <m:sub>
                                  <m:f>
                                    <m:f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num>
                                    <m:den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den>
                                  </m:f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 be singular values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be singular values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If rows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dirty="0"/>
                  <a:t> are </a:t>
                </a:r>
                <a:r>
                  <a:rPr lang="en-US" dirty="0" err="1"/>
                  <a:t>i.i.d.</a:t>
                </a:r>
                <a:endParaRPr lang="en-US" dirty="0"/>
              </a:p>
              <a:p>
                <a:pPr lvl="1"/>
                <a:r>
                  <a:rPr lang="en-US" dirty="0"/>
                  <a:t>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7630AC4B-1EA6-9967-A14E-DB3E6BE7D53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200" t="-17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2EED563D-25FA-E270-8A1E-D1131AC9B84B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:r>
                  <a:rPr lang="en-US" dirty="0"/>
                  <a:t>Can we estimate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?</a:t>
                </a:r>
              </a:p>
              <a:p>
                <a:pPr lvl="1"/>
                <a:r>
                  <a:rPr lang="en-US" dirty="0" err="1"/>
                  <a:t>Upsampling</a:t>
                </a:r>
                <a:endParaRPr lang="en-US" dirty="0"/>
              </a:p>
              <a:p>
                <a:r>
                  <a:rPr lang="en-US" dirty="0"/>
                  <a:t>Monte Carlo Experiment</a:t>
                </a:r>
              </a:p>
              <a:p>
                <a:pPr lvl="1"/>
                <a:r>
                  <a:rPr lang="en-US" dirty="0"/>
                  <a:t>Simulate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,…,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f>
                          <m:f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den>
                        </m:f>
                      </m:sub>
                    </m:sSub>
                  </m:oMath>
                </a14:m>
                <a:r>
                  <a:rPr lang="en-US" dirty="0"/>
                  <a:t> as random matrices</a:t>
                </a:r>
              </a:p>
              <a:p>
                <a:pPr lvl="1"/>
                <a:r>
                  <a:rPr lang="en-US" dirty="0"/>
                  <a:t>Estimate singular values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Compare those singular values with each other </a:t>
                </a:r>
              </a:p>
              <a:p>
                <a:pPr lvl="2"/>
                <a:r>
                  <a:rPr lang="en-US" dirty="0"/>
                  <a:t>and with singular values of stacks</a:t>
                </a:r>
              </a:p>
            </p:txBody>
          </p:sp>
        </mc:Choice>
        <mc:Fallback xmlns="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2EED563D-25FA-E270-8A1E-D1131AC9B84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3"/>
                <a:stretch>
                  <a:fillRect l="-2200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ADA896-699A-1A05-8FB5-4D16F6FD7B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3097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364053-EB50-D46F-3982-D45482473F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Monte Carlo Simulation in Python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E1B4EB-F8D1-6AC4-6DF6-6E349603F52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import </a:t>
            </a:r>
            <a:r>
              <a:rPr lang="en-US" dirty="0" err="1"/>
              <a:t>numpy</a:t>
            </a:r>
            <a:r>
              <a:rPr lang="en-US" dirty="0"/>
              <a:t> as np</a:t>
            </a:r>
          </a:p>
          <a:p>
            <a:pPr marL="0" indent="0">
              <a:buNone/>
            </a:pPr>
            <a:r>
              <a:rPr lang="en-US" dirty="0"/>
              <a:t>m=50</a:t>
            </a:r>
          </a:p>
          <a:p>
            <a:pPr marL="0" indent="0">
              <a:buNone/>
            </a:pPr>
            <a:r>
              <a:rPr lang="en-US" dirty="0"/>
              <a:t>s = 10*m</a:t>
            </a:r>
          </a:p>
          <a:p>
            <a:pPr marL="0" indent="0">
              <a:buNone/>
            </a:pPr>
            <a:r>
              <a:rPr lang="en-US" dirty="0"/>
              <a:t>Z1 = </a:t>
            </a:r>
            <a:r>
              <a:rPr lang="en-US" dirty="0" err="1"/>
              <a:t>np.random.random</a:t>
            </a:r>
            <a:r>
              <a:rPr lang="en-US" dirty="0"/>
              <a:t>((</a:t>
            </a:r>
            <a:r>
              <a:rPr lang="en-US" dirty="0" err="1"/>
              <a:t>s,m</a:t>
            </a:r>
            <a:r>
              <a:rPr lang="en-US" dirty="0"/>
              <a:t>))</a:t>
            </a:r>
          </a:p>
          <a:p>
            <a:pPr marL="0" indent="0">
              <a:buNone/>
            </a:pPr>
            <a:r>
              <a:rPr lang="en-US" dirty="0"/>
              <a:t>Z2 = </a:t>
            </a:r>
            <a:r>
              <a:rPr lang="en-US" dirty="0" err="1"/>
              <a:t>np.random.random</a:t>
            </a:r>
            <a:r>
              <a:rPr lang="en-US" dirty="0"/>
              <a:t>((</a:t>
            </a:r>
            <a:r>
              <a:rPr lang="en-US" dirty="0" err="1"/>
              <a:t>s,m</a:t>
            </a:r>
            <a:r>
              <a:rPr lang="en-US" dirty="0"/>
              <a:t>))</a:t>
            </a:r>
          </a:p>
          <a:p>
            <a:pPr marL="0" indent="0">
              <a:buNone/>
            </a:pPr>
            <a:r>
              <a:rPr lang="en-US" dirty="0"/>
              <a:t>Z3 = </a:t>
            </a:r>
            <a:r>
              <a:rPr lang="en-US" dirty="0" err="1"/>
              <a:t>np.random.random</a:t>
            </a:r>
            <a:r>
              <a:rPr lang="en-US" dirty="0"/>
              <a:t>((</a:t>
            </a:r>
            <a:r>
              <a:rPr lang="en-US" dirty="0" err="1"/>
              <a:t>s,m</a:t>
            </a:r>
            <a:r>
              <a:rPr lang="en-US" dirty="0"/>
              <a:t>))</a:t>
            </a:r>
          </a:p>
          <a:p>
            <a:pPr marL="0" indent="0">
              <a:buNone/>
            </a:pPr>
            <a:r>
              <a:rPr lang="en-US" dirty="0"/>
              <a:t>Z12 = </a:t>
            </a:r>
            <a:r>
              <a:rPr lang="en-US" dirty="0" err="1"/>
              <a:t>np.vstack</a:t>
            </a:r>
            <a:r>
              <a:rPr lang="en-US" dirty="0"/>
              <a:t>([Z1,Z2])</a:t>
            </a:r>
          </a:p>
          <a:p>
            <a:pPr marL="0" indent="0">
              <a:buNone/>
            </a:pPr>
            <a:r>
              <a:rPr lang="en-US" dirty="0"/>
              <a:t>Z23 = </a:t>
            </a:r>
            <a:r>
              <a:rPr lang="en-US" dirty="0" err="1"/>
              <a:t>np.vstack</a:t>
            </a:r>
            <a:r>
              <a:rPr lang="en-US" dirty="0"/>
              <a:t>([Z2,Z3])</a:t>
            </a:r>
          </a:p>
          <a:p>
            <a:pPr marL="0" indent="0">
              <a:buNone/>
            </a:pPr>
            <a:r>
              <a:rPr lang="en-US" dirty="0"/>
              <a:t>Z123 = </a:t>
            </a:r>
            <a:r>
              <a:rPr lang="en-US" dirty="0" err="1"/>
              <a:t>np.vstack</a:t>
            </a:r>
            <a:r>
              <a:rPr lang="en-US" dirty="0"/>
              <a:t>([Z1,Z2,Z3])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EDBD5A-EC5E-5AEA-9902-EB84A5052ED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dirty="0"/>
              <a:t>def </a:t>
            </a:r>
            <a:r>
              <a:rPr lang="en-US" sz="2400" dirty="0" err="1"/>
              <a:t>svd</a:t>
            </a:r>
            <a:r>
              <a:rPr lang="en-US" sz="2400" dirty="0"/>
              <a:t>(M): </a:t>
            </a:r>
          </a:p>
          <a:p>
            <a:pPr marL="457200" lvl="1" indent="0">
              <a:buNone/>
            </a:pPr>
            <a:r>
              <a:rPr lang="en-US" sz="1800" dirty="0"/>
              <a:t>return </a:t>
            </a:r>
            <a:r>
              <a:rPr lang="en-US" sz="1800" dirty="0" err="1"/>
              <a:t>np.linalg.svd</a:t>
            </a:r>
            <a:r>
              <a:rPr lang="en-US" sz="1800" dirty="0"/>
              <a:t>(M, </a:t>
            </a:r>
            <a:r>
              <a:rPr lang="en-US" sz="1800" dirty="0" err="1"/>
              <a:t>full_matrices</a:t>
            </a:r>
            <a:r>
              <a:rPr lang="en-US" sz="1800" dirty="0"/>
              <a:t>=False)</a:t>
            </a:r>
          </a:p>
          <a:p>
            <a:pPr marL="0" indent="0">
              <a:buNone/>
            </a:pPr>
            <a:r>
              <a:rPr lang="en-US" dirty="0"/>
              <a:t>_,D1,_ = </a:t>
            </a:r>
            <a:r>
              <a:rPr lang="en-US" dirty="0" err="1"/>
              <a:t>svd</a:t>
            </a:r>
            <a:r>
              <a:rPr lang="en-US" dirty="0"/>
              <a:t>(Z1)</a:t>
            </a:r>
          </a:p>
          <a:p>
            <a:pPr marL="0" indent="0">
              <a:buNone/>
            </a:pPr>
            <a:r>
              <a:rPr lang="en-US" dirty="0"/>
              <a:t>_,D2,_ = </a:t>
            </a:r>
            <a:r>
              <a:rPr lang="en-US" dirty="0" err="1"/>
              <a:t>svd</a:t>
            </a:r>
            <a:r>
              <a:rPr lang="en-US" dirty="0"/>
              <a:t>(Z2)</a:t>
            </a:r>
          </a:p>
          <a:p>
            <a:pPr marL="0" indent="0">
              <a:buNone/>
            </a:pPr>
            <a:r>
              <a:rPr lang="en-US" dirty="0"/>
              <a:t>_,D3,_ = </a:t>
            </a:r>
            <a:r>
              <a:rPr lang="en-US" dirty="0" err="1"/>
              <a:t>svd</a:t>
            </a:r>
            <a:r>
              <a:rPr lang="en-US" dirty="0"/>
              <a:t>(Z3)</a:t>
            </a:r>
          </a:p>
          <a:p>
            <a:pPr marL="0" indent="0">
              <a:buNone/>
            </a:pPr>
            <a:r>
              <a:rPr lang="en-US" dirty="0"/>
              <a:t>_,D12,_ = </a:t>
            </a:r>
            <a:r>
              <a:rPr lang="en-US" dirty="0" err="1"/>
              <a:t>svd</a:t>
            </a:r>
            <a:r>
              <a:rPr lang="en-US" dirty="0"/>
              <a:t>(Z12)</a:t>
            </a:r>
          </a:p>
          <a:p>
            <a:pPr marL="0" indent="0">
              <a:buNone/>
            </a:pPr>
            <a:r>
              <a:rPr lang="en-US" dirty="0"/>
              <a:t>_,D23,_ = </a:t>
            </a:r>
            <a:r>
              <a:rPr lang="en-US" dirty="0" err="1"/>
              <a:t>svd</a:t>
            </a:r>
            <a:r>
              <a:rPr lang="en-US" dirty="0"/>
              <a:t>(Z23)</a:t>
            </a:r>
          </a:p>
          <a:p>
            <a:pPr marL="0" indent="0">
              <a:buNone/>
            </a:pPr>
            <a:r>
              <a:rPr lang="en-US" dirty="0"/>
              <a:t>_,D123,_ = </a:t>
            </a:r>
            <a:r>
              <a:rPr lang="en-US" dirty="0" err="1"/>
              <a:t>svd</a:t>
            </a:r>
            <a:r>
              <a:rPr lang="en-US" dirty="0"/>
              <a:t>(Z123)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0315F1-8ACC-4E42-13AD-539FA53875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489260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526854-9834-D382-A7B4-7C9C2D4C33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77B65-E9DE-6770-891C-E5AD1FA33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Monte Carlo Simulation in Python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A9D285E-BD9D-00E8-0FEA-942C7565A7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Claims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2DDAFDD-C602-D22D-4797-8F7574BAEAB2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23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ad>
                      <m:radPr>
                        <m:degHide m:val="on"/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</m:rad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e>
                    </m:rad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2DDAFDD-C602-D22D-4797-8F7574BAEAB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2"/>
                <a:stretch>
                  <a:fillRect l="-2211" t="-20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9CD8B31-9B86-BF4E-A125-87183D05418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5EDA4D-B4D9-7F62-626D-B7D731C28871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44E23D-EFA5-4DD4-A08D-096C9A9EE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7146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D57E9-7D68-E30B-1B70-CF7F9B078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3520" y="365125"/>
            <a:ext cx="8669383" cy="1325563"/>
          </a:xfrm>
        </p:spPr>
        <p:txBody>
          <a:bodyPr/>
          <a:lstStyle/>
          <a:p>
            <a:r>
              <a:rPr lang="en-US" dirty="0"/>
              <a:t>PMI: Pointwise Mutual Information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1D529DB-C9C9-E299-F1EE-649C84B7A61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hlinkClick r:id="rId2"/>
              </a:rPr>
              <a:t>JM</a:t>
            </a:r>
            <a:r>
              <a:rPr lang="en-US" dirty="0"/>
              <a:t>: Chapter </a:t>
            </a:r>
            <a:r>
              <a:rPr lang="en-US" dirty="0">
                <a:hlinkClick r:id="rId3"/>
              </a:rPr>
              <a:t>6</a:t>
            </a:r>
            <a:r>
              <a:rPr lang="en-US" dirty="0"/>
              <a:t> (especially </a:t>
            </a:r>
            <a:r>
              <a:rPr lang="en-US" dirty="0">
                <a:hlinkClick r:id="rId4"/>
              </a:rPr>
              <a:t>6.6</a:t>
            </a:r>
            <a:r>
              <a:rPr lang="en-US" dirty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US" u="sng" dirty="0">
                <a:hlinkClick r:id="rId5"/>
              </a:rPr>
              <a:t>Word Association Norms, Mutual Information, and Lexicography</a:t>
            </a:r>
            <a:endParaRPr lang="en-US" dirty="0">
              <a:hlinkClick r:id="rId5"/>
            </a:endParaRPr>
          </a:p>
          <a:p>
            <a:pPr lvl="1"/>
            <a:r>
              <a:rPr lang="en-US" sz="2000" dirty="0">
                <a:hlinkClick r:id="rId6"/>
              </a:rPr>
              <a:t>https://aclanthology.org/J90-1003/</a:t>
            </a:r>
            <a:endParaRPr lang="en-US" sz="20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70E10A-F8C0-FFA3-3D29-5224D6BE4C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5</a:t>
            </a:fld>
            <a:endParaRPr lang="en-US"/>
          </a:p>
        </p:txBody>
      </p:sp>
      <p:pic>
        <p:nvPicPr>
          <p:cNvPr id="9" name="Content Placeholder 8" descr="A close-up of a sign&#10;&#10;AI-generated content may be incorrect.">
            <a:extLst>
              <a:ext uri="{FF2B5EF4-FFF2-40B4-BE49-F238E27FC236}">
                <a16:creationId xmlns:a16="http://schemas.microsoft.com/office/drawing/2014/main" id="{60A5F329-4231-BA92-E7D1-2E4868697BD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7"/>
          <a:stretch>
            <a:fillRect/>
          </a:stretch>
        </p:blipFill>
        <p:spPr>
          <a:xfrm>
            <a:off x="6019800" y="1870075"/>
            <a:ext cx="5181600" cy="970466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pic>
        <p:nvPicPr>
          <p:cNvPr id="12" name="Picture 11" descr="A white card with black text&#10;&#10;AI-generated content may be incorrect.">
            <a:extLst>
              <a:ext uri="{FF2B5EF4-FFF2-40B4-BE49-F238E27FC236}">
                <a16:creationId xmlns:a16="http://schemas.microsoft.com/office/drawing/2014/main" id="{5C737C39-EC03-C316-0F08-4585B67AFBE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42526" y="3044020"/>
            <a:ext cx="5158874" cy="1894172"/>
          </a:xfrm>
          <a:prstGeom prst="rect">
            <a:avLst/>
          </a:prstGeom>
          <a:ln w="12700"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57431193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E7E9A2-D24E-3259-28A9-609835EB54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315902-B095-FBB0-838C-882A1D027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Monte Carlo Simulation in Python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20A8F21-5DAB-AFC9-E1D0-346C64928F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Claims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F9A721-768D-513A-9DD4-742901342A51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/>
              </a:bodyPr>
              <a:lstStyle/>
              <a:p>
                <a:pPr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b="1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</m:oMath>
                </a14:m>
                <a:endParaRPr lang="en-US" b="1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390.6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390.44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389.0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23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ad>
                      <m:radPr>
                        <m:degHide m:val="on"/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</m:rad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e>
                    </m:rad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F9A721-768D-513A-9DD4-742901342A5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2"/>
                <a:stretch>
                  <a:fillRect l="-2211" t="-20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F40BAD5-3A67-9859-3242-38D94BACF8D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Nuclear Norms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D8A51E-C0E8-AE4F-766E-6A4A9682729E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for d in [D1,D2,D3]: </a:t>
            </a:r>
          </a:p>
          <a:p>
            <a:pPr marL="457200" lvl="1" indent="0">
              <a:buNone/>
            </a:pPr>
            <a:r>
              <a:rPr lang="en-US" dirty="0"/>
              <a:t>print(</a:t>
            </a:r>
            <a:r>
              <a:rPr lang="en-US" dirty="0" err="1"/>
              <a:t>np.round</a:t>
            </a:r>
            <a:r>
              <a:rPr lang="en-US" dirty="0"/>
              <a:t>(sum(d),2))</a:t>
            </a:r>
          </a:p>
          <a:p>
            <a:pPr marL="0" indent="0">
              <a:buNone/>
            </a:pPr>
            <a:r>
              <a:rPr lang="en-US" dirty="0"/>
              <a:t>390.6</a:t>
            </a:r>
          </a:p>
          <a:p>
            <a:pPr marL="0" indent="0">
              <a:buNone/>
            </a:pPr>
            <a:r>
              <a:rPr lang="en-US" dirty="0"/>
              <a:t>390.44</a:t>
            </a:r>
          </a:p>
          <a:p>
            <a:pPr marL="0" indent="0">
              <a:buNone/>
            </a:pPr>
            <a:r>
              <a:rPr lang="en-US" dirty="0"/>
              <a:t>389.0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6916FE-C350-12D2-7E72-E4C80CF63B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54180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67B6C0-A72E-1240-FBCB-A32FBEECB2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656F86-E80F-8BE2-6819-9C28678FD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Monte Carlo Simulation in Python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5CA7811-2DAD-268E-B481-44347F8E1D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Claims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DFC844C-A9C0-9AC6-0D87-42B3B5FEC3F8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/>
              </a:bodyPr>
              <a:lstStyle/>
              <a:p>
                <a:pPr>
                  <a:buFont typeface="Wingdings" pitchFamily="2" charset="2"/>
                  <a:buChar char="ü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smtClean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>
                    <a:solidFill>
                      <a:schemeClr val="bg2">
                        <a:lumMod val="9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2">
                        <a:lumMod val="90000"/>
                      </a:schemeClr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>
                    <a:solidFill>
                      <a:schemeClr val="bg2">
                        <a:lumMod val="9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dirty="0"/>
              </a:p>
              <a:p>
                <a:pPr lvl="1">
                  <a:buFont typeface="Wingdings" pitchFamily="2" charset="2"/>
                  <a:buChar char="ü"/>
                </a:pP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rPr>
                      <m:t>390.6 </m:t>
                    </m:r>
                    <m:r>
                      <a:rPr lang="en-US" i="1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i="1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rPr>
                      <m:t>390.44</m:t>
                    </m:r>
                    <m:r>
                      <a:rPr lang="en-US" i="1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i="1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rPr>
                      <m:t>389.0</m:t>
                    </m:r>
                  </m:oMath>
                </a14:m>
                <a:endParaRPr lang="en-US" dirty="0">
                  <a:solidFill>
                    <a:schemeClr val="bg2">
                      <a:lumMod val="90000"/>
                    </a:schemeClr>
                  </a:solidFill>
                </a:endParaRPr>
              </a:p>
              <a:p>
                <a:pPr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𝟐𝟑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ad>
                      <m:radPr>
                        <m:degHide m:val="on"/>
                        <m:ctrlP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e>
                    </m:rad>
                  </m:oMath>
                </a14:m>
                <a:r>
                  <a:rPr lang="en-US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endParaRPr lang="en-US" b="1" dirty="0"/>
              </a:p>
              <a:p>
                <a:pPr lvl="1"/>
                <a:r>
                  <a:rPr lang="en-US" b="1" dirty="0"/>
                  <a:t>555.22</a:t>
                </a:r>
                <a:r>
                  <a:rPr lang="en-US" b="1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𝟓𝟓𝟒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𝟎𝟗</m:t>
                    </m:r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𝟓𝟓𝟐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𝟑𝟗</m:t>
                    </m:r>
                  </m:oMath>
                </a14:m>
                <a:endParaRPr lang="en-US" b="1" dirty="0"/>
              </a:p>
              <a:p>
                <a:r>
                  <a:rPr lang="en-US" dirty="0"/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e>
                    </m:rad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DFC844C-A9C0-9AC6-0D87-42B3B5FEC3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2"/>
                <a:stretch>
                  <a:fillRect l="-2211" t="-20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0007CA5-595F-93A0-0CD6-24B485703FC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Nuclear Norms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59DD1D-0371-2D15-D76B-2EA2B1605FC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d in [D12,D23,np.sqrt(2) * D1]: </a:t>
            </a:r>
          </a:p>
          <a:p>
            <a:pPr marL="457200" lvl="1" indent="0">
              <a:buNone/>
            </a:pPr>
            <a:r>
              <a:rPr lang="en-US" dirty="0"/>
              <a:t>print(</a:t>
            </a:r>
            <a:r>
              <a:rPr lang="en-US" dirty="0" err="1"/>
              <a:t>np.round</a:t>
            </a:r>
            <a:r>
              <a:rPr lang="en-US" dirty="0"/>
              <a:t>(sum(d),2))</a:t>
            </a:r>
          </a:p>
          <a:p>
            <a:pPr marL="0" indent="0">
              <a:buNone/>
            </a:pPr>
            <a:r>
              <a:rPr lang="en-US" dirty="0"/>
              <a:t>555.22</a:t>
            </a:r>
          </a:p>
          <a:p>
            <a:pPr marL="0" indent="0">
              <a:buNone/>
            </a:pPr>
            <a:r>
              <a:rPr lang="en-US" dirty="0"/>
              <a:t>554.09</a:t>
            </a:r>
          </a:p>
          <a:p>
            <a:pPr marL="0" indent="0">
              <a:buNone/>
            </a:pPr>
            <a:r>
              <a:rPr lang="en-US" dirty="0"/>
              <a:t>552.39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71094B-40DD-6DCA-5A12-D80FDD5B18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51</a:t>
            </a:fld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7828394-AC6A-10A0-806C-98AAA1E94CAB}"/>
              </a:ext>
            </a:extLst>
          </p:cNvPr>
          <p:cNvSpPr/>
          <p:nvPr/>
        </p:nvSpPr>
        <p:spPr>
          <a:xfrm>
            <a:off x="2840477" y="3897549"/>
            <a:ext cx="2399489" cy="44098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40096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5A57CA-1284-62CB-4B05-8F9B80DDF1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26E771-60BF-BFDC-84C7-A9BC334F1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Monte Carlo Simulation in Python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390CD05-4B58-42EB-FF76-B2B7E8EA9B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Claims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9D79CC7-75C6-9E9C-1CD3-97E5A3214A08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/>
              </a:bodyPr>
              <a:lstStyle/>
              <a:p>
                <a:pPr>
                  <a:buFont typeface="Wingdings" pitchFamily="2" charset="2"/>
                  <a:buChar char="ü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>
                    <a:solidFill>
                      <a:schemeClr val="bg2">
                        <a:lumMod val="9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2">
                        <a:lumMod val="90000"/>
                      </a:schemeClr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>
                    <a:solidFill>
                      <a:schemeClr val="bg2">
                        <a:lumMod val="9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dirty="0">
                  <a:solidFill>
                    <a:schemeClr val="bg2">
                      <a:lumMod val="90000"/>
                    </a:schemeClr>
                  </a:solidFill>
                </a:endParaRPr>
              </a:p>
              <a:p>
                <a:pPr lvl="1">
                  <a:buFont typeface="Wingdings" pitchFamily="2" charset="2"/>
                  <a:buChar char="ü"/>
                </a:pP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rPr>
                      <m:t>390.6 </m:t>
                    </m:r>
                    <m:r>
                      <a:rPr lang="en-US" i="1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i="1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rPr>
                      <m:t>390.44</m:t>
                    </m:r>
                    <m:r>
                      <a:rPr lang="en-US" i="1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i="1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rPr>
                      <m:t>389.0</m:t>
                    </m:r>
                  </m:oMath>
                </a14:m>
                <a:endParaRPr lang="en-US" dirty="0">
                  <a:solidFill>
                    <a:schemeClr val="bg2">
                      <a:lumMod val="90000"/>
                    </a:schemeClr>
                  </a:solidFill>
                </a:endParaRPr>
              </a:p>
              <a:p>
                <a:pPr>
                  <a:buFont typeface="Wingdings" pitchFamily="2" charset="2"/>
                  <a:buChar char="ü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  <m:sub>
                        <m:r>
                          <a:rPr lang="en-US" b="1" i="1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𝟏𝟐</m:t>
                        </m:r>
                      </m:sub>
                    </m:sSub>
                    <m:r>
                      <a:rPr lang="en-US" b="1" i="1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b="1" dirty="0">
                    <a:solidFill>
                      <a:schemeClr val="bg2">
                        <a:lumMod val="9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  <m:sub>
                        <m:r>
                          <a:rPr lang="en-US" b="1" i="1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𝟐𝟑</m:t>
                        </m:r>
                      </m:sub>
                    </m:sSub>
                    <m:r>
                      <a:rPr lang="en-US" b="1" i="1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ad>
                      <m:radPr>
                        <m:degHide m:val="on"/>
                        <m:ctrlPr>
                          <a:rPr lang="en-US" b="1" i="1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1" i="1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e>
                    </m:rad>
                  </m:oMath>
                </a14:m>
                <a:r>
                  <a:rPr lang="en-US" b="1" dirty="0">
                    <a:solidFill>
                      <a:schemeClr val="bg2">
                        <a:lumMod val="9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  <m:sub>
                        <m:r>
                          <a:rPr lang="en-US" b="1" i="1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endParaRPr lang="en-US" b="1" dirty="0">
                  <a:solidFill>
                    <a:schemeClr val="bg2">
                      <a:lumMod val="90000"/>
                    </a:schemeClr>
                  </a:solidFill>
                </a:endParaRPr>
              </a:p>
              <a:p>
                <a:pPr lvl="1">
                  <a:buFont typeface="Wingdings" pitchFamily="2" charset="2"/>
                  <a:buChar char="ü"/>
                </a:pP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rPr>
                      <m:t>555.22</m:t>
                    </m:r>
                    <m:r>
                      <a:rPr lang="en-US" i="1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i="1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rPr>
                      <m:t>554.09</m:t>
                    </m:r>
                    <m:r>
                      <a:rPr lang="en-US" i="1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i="1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rPr>
                      <m:t>552.39</m:t>
                    </m:r>
                  </m:oMath>
                </a14:m>
                <a:endParaRPr lang="en-US" dirty="0">
                  <a:solidFill>
                    <a:schemeClr val="bg2">
                      <a:lumMod val="90000"/>
                    </a:schemeClr>
                  </a:solidFill>
                </a:endParaRPr>
              </a:p>
              <a:p>
                <a:pPr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𝟏𝟐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b="1" dirty="0"/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𝟑</m:t>
                        </m:r>
                      </m:e>
                    </m:rad>
                  </m:oMath>
                </a14:m>
                <a:r>
                  <a:rPr lang="en-US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b="1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ad>
                      <m:radPr>
                        <m:degHide m:val="on"/>
                        <m:ctrlP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𝟑</m:t>
                            </m:r>
                          </m:num>
                          <m:den>
                            <m: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endParaRPr lang="en-US" b="1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680.38</m:t>
                    </m:r>
                    <m:r>
                      <a:rPr lang="en-US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676.54</m:t>
                    </m:r>
                    <m:r>
                      <a:rPr lang="en-US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680.01</m:t>
                    </m:r>
                  </m:oMath>
                </a14:m>
                <a:endParaRPr lang="en-US" b="1" dirty="0"/>
              </a:p>
              <a:p>
                <a:pPr>
                  <a:buFont typeface="Wingdings" pitchFamily="2" charset="2"/>
                  <a:buChar char="Ø"/>
                </a:pPr>
                <a:endParaRPr lang="en-US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9D79CC7-75C6-9E9C-1CD3-97E5A3214A0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2"/>
                <a:stretch>
                  <a:fillRect l="-2211" t="-20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90223E4-4FDF-0A5B-FBFE-05B6852ACB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Nuclear Norms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3114C1-FE3E-5A63-DB48-1CDF2C34DAC0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for d in [D123,np.sqrt(3) * D1,np.sqrt(3/2) * D12]:</a:t>
            </a:r>
          </a:p>
          <a:p>
            <a:pPr marL="457200" lvl="1" indent="0">
              <a:buNone/>
            </a:pPr>
            <a:r>
              <a:rPr lang="en-US" dirty="0"/>
              <a:t> print(</a:t>
            </a:r>
            <a:r>
              <a:rPr lang="en-US" dirty="0" err="1"/>
              <a:t>np.round</a:t>
            </a:r>
            <a:r>
              <a:rPr lang="en-US" dirty="0"/>
              <a:t>(sum(d),2))</a:t>
            </a:r>
          </a:p>
          <a:p>
            <a:pPr marL="0" indent="0">
              <a:buNone/>
            </a:pPr>
            <a:r>
              <a:rPr lang="en-US" dirty="0"/>
              <a:t>680.38</a:t>
            </a:r>
          </a:p>
          <a:p>
            <a:pPr marL="0" indent="0">
              <a:buNone/>
            </a:pPr>
            <a:r>
              <a:rPr lang="en-US" dirty="0"/>
              <a:t>676.54</a:t>
            </a:r>
          </a:p>
          <a:p>
            <a:pPr marL="0" indent="0">
              <a:buNone/>
            </a:pPr>
            <a:r>
              <a:rPr lang="en-US" dirty="0"/>
              <a:t>680.01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4D0CE8-23B1-8600-89E0-127FF5F4A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52</a:t>
            </a:fld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EEB5B55-4A89-71E4-86DA-9DEF078E2142}"/>
              </a:ext>
            </a:extLst>
          </p:cNvPr>
          <p:cNvSpPr/>
          <p:nvPr/>
        </p:nvSpPr>
        <p:spPr>
          <a:xfrm>
            <a:off x="2950723" y="5176837"/>
            <a:ext cx="985737" cy="44098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90627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AC627D-C43B-FB21-76C7-C5155DC03C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B37C0456-55E1-A44C-084A-9EA3075A6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Crux: Singular Values from a Sample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7F6BCCFA-EA7E-4913-3B2E-0D211B1B72E6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 lnSpcReduction="10000"/>
              </a:bodyPr>
              <a:lstStyle/>
              <a:p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  <m:sub>
                                  <m:f>
                                    <m:f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num>
                                    <m:den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den>
                                  </m:f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 be singular values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be singular values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If rows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dirty="0"/>
                  <a:t> are </a:t>
                </a:r>
                <a:r>
                  <a:rPr lang="en-US" dirty="0" err="1"/>
                  <a:t>i.i.d.</a:t>
                </a:r>
                <a:endParaRPr lang="en-US" dirty="0"/>
              </a:p>
              <a:p>
                <a:pPr lvl="1"/>
                <a:r>
                  <a:rPr lang="en-US" dirty="0"/>
                  <a:t>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7F6BCCFA-EA7E-4913-3B2E-0D211B1B72E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200" t="-17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59BB65FF-59BA-0BC7-7ADE-3E2C31C73826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Can we estimate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?</a:t>
                </a:r>
              </a:p>
              <a:p>
                <a:pPr>
                  <a:buFont typeface="Wingdings" pitchFamily="2" charset="2"/>
                  <a:buChar char="ü"/>
                </a:pPr>
                <a:r>
                  <a:rPr lang="en-US" dirty="0">
                    <a:solidFill>
                      <a:schemeClr val="bg2">
                        <a:lumMod val="90000"/>
                      </a:schemeClr>
                    </a:solidFill>
                  </a:rPr>
                  <a:t>Monte Carlo Experiment</a:t>
                </a:r>
              </a:p>
              <a:p>
                <a:pPr lvl="1">
                  <a:buFont typeface="Wingdings" pitchFamily="2" charset="2"/>
                  <a:buChar char="ü"/>
                </a:pPr>
                <a:r>
                  <a:rPr lang="en-US" dirty="0">
                    <a:solidFill>
                      <a:schemeClr val="bg2">
                        <a:lumMod val="90000"/>
                      </a:schemeClr>
                    </a:solidFill>
                  </a:rPr>
                  <a:t>Simulate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i="1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dirty="0" smtClean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dirty="0" smtClean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dirty="0" smtClean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rPr>
                      <m:t>,…,</m:t>
                    </m:r>
                  </m:oMath>
                </a14:m>
                <a:r>
                  <a:rPr lang="en-US" dirty="0">
                    <a:solidFill>
                      <a:schemeClr val="bg2">
                        <a:lumMod val="9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f>
                          <m:fPr>
                            <m:ctrlPr>
                              <a:rPr lang="en-US" i="1" dirty="0">
                                <a:solidFill>
                                  <a:schemeClr val="bg2">
                                    <a:lumMod val="9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 dirty="0">
                                <a:solidFill>
                                  <a:schemeClr val="bg2">
                                    <a:lumMod val="9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i="1" dirty="0">
                                <a:solidFill>
                                  <a:schemeClr val="bg2">
                                    <a:lumMod val="9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den>
                        </m:f>
                      </m:sub>
                    </m:sSub>
                  </m:oMath>
                </a14:m>
                <a:r>
                  <a:rPr lang="en-US" dirty="0">
                    <a:solidFill>
                      <a:schemeClr val="bg2">
                        <a:lumMod val="90000"/>
                      </a:schemeClr>
                    </a:solidFill>
                  </a:rPr>
                  <a:t> as random matrices</a:t>
                </a:r>
              </a:p>
              <a:p>
                <a:pPr lvl="1">
                  <a:buFont typeface="Wingdings" pitchFamily="2" charset="2"/>
                  <a:buChar char="ü"/>
                </a:pPr>
                <a:r>
                  <a:rPr lang="en-US" dirty="0">
                    <a:solidFill>
                      <a:schemeClr val="bg2">
                        <a:lumMod val="90000"/>
                      </a:schemeClr>
                    </a:solidFill>
                  </a:rPr>
                  <a:t>Estimate singular values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i="1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>
                  <a:solidFill>
                    <a:schemeClr val="bg2">
                      <a:lumMod val="90000"/>
                    </a:schemeClr>
                  </a:solidFill>
                </a:endParaRPr>
              </a:p>
              <a:p>
                <a:pPr lvl="2">
                  <a:buFont typeface="Wingdings" pitchFamily="2" charset="2"/>
                  <a:buChar char="ü"/>
                </a:pPr>
                <a:r>
                  <a:rPr lang="en-US" dirty="0">
                    <a:solidFill>
                      <a:schemeClr val="bg2">
                        <a:lumMod val="90000"/>
                      </a:schemeClr>
                    </a:solidFill>
                  </a:rPr>
                  <a:t>Compare those singular values with each other </a:t>
                </a:r>
              </a:p>
              <a:p>
                <a:pPr lvl="2">
                  <a:buFont typeface="Wingdings" pitchFamily="2" charset="2"/>
                  <a:buChar char="ü"/>
                </a:pPr>
                <a:r>
                  <a:rPr lang="en-US" dirty="0">
                    <a:solidFill>
                      <a:schemeClr val="bg2">
                        <a:lumMod val="90000"/>
                      </a:schemeClr>
                    </a:solidFill>
                  </a:rPr>
                  <a:t>and with singular values of stacks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den>
                        </m:f>
                      </m:e>
                    </m:rad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dirty="0"/>
                  <a:t> ,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Larger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>
                    <a:sym typeface="Wingdings" pitchFamily="2" charset="2"/>
                  </a:rPr>
                  <a:t> Slightly better </a:t>
                </a:r>
                <a:r>
                  <a:rPr lang="en-US" dirty="0" err="1">
                    <a:sym typeface="Wingdings" pitchFamily="2" charset="2"/>
                  </a:rPr>
                  <a:t>approx</a:t>
                </a:r>
                <a:endParaRPr lang="en-US" dirty="0"/>
              </a:p>
            </p:txBody>
          </p:sp>
        </mc:Choice>
        <mc:Fallback xmlns="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59BB65FF-59BA-0BC7-7ADE-3E2C31C7382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3"/>
                <a:stretch>
                  <a:fillRect l="-2200" t="-3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E6972E-2290-8206-3198-5CBE79A7D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63555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CA31E50A-39DC-D0EA-74A1-0C8600BF75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if sample is too small?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8DA15605-14F1-5C25-1A3D-22F2BEBA8974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en-US" dirty="0"/>
                  <a:t>Replace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b="0" i="1" dirty="0">
                    <a:latin typeface="Cambria Math" panose="02040503050406030204" pitchFamily="18" charset="0"/>
                  </a:rPr>
                  <a:t> </a:t>
                </a:r>
              </a:p>
              <a:p>
                <a:pPr lvl="1"/>
                <a:r>
                  <a:rPr lang="en-US" dirty="0"/>
                  <a:t>with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i="1" dirty="0">
                    <a:latin typeface="Cambria Math" panose="02040503050406030204" pitchFamily="18" charset="0"/>
                  </a:rPr>
                  <a:t> 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1"/>
                <a:r>
                  <a:rPr lang="en-US" dirty="0"/>
                  <a:t>then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den>
                        </m:f>
                      </m:e>
                    </m:rad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8DA15605-14F1-5C25-1A3D-22F2BEBA897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3"/>
                <a:stretch>
                  <a:fillRect l="-2200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7F8C14CE-3EDF-8475-1FA5-ED351616134D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  <m:r>
                      <a:rPr lang="en-US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23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</m:rad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123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e>
                    </m:rad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7F8C14CE-3EDF-8475-1FA5-ED351616134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4"/>
                <a:stretch>
                  <a:fillRect l="-2200" t="-17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577E46-6AF9-EC5B-902D-C783E572DB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17842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0B1E5D-A944-CE06-0373-AEB58C0878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0AA58552-7E6D-6BD8-064A-C0C3D2718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Q: What if sample is too small?</a:t>
            </a:r>
            <a:br>
              <a:rPr lang="en-US" dirty="0"/>
            </a:br>
            <a:r>
              <a:rPr lang="en-US" sz="4000" dirty="0"/>
              <a:t>A: </a:t>
            </a:r>
            <a:r>
              <a:rPr lang="en-US" sz="2800" dirty="0" err="1"/>
              <a:t>Upsampling</a:t>
            </a:r>
            <a:r>
              <a:rPr lang="en-US" sz="2800" dirty="0"/>
              <a:t> </a:t>
            </a:r>
            <a:r>
              <a:rPr lang="en-US" sz="2800" dirty="0">
                <a:sym typeface="Wingdings" pitchFamily="2" charset="2"/>
              </a:rPr>
              <a:t> Large errors (underestimates)</a:t>
            </a:r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3B8ABC5-7F99-0E80-D850-56642EC603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m=50; s=500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7F4333B6-ECB4-0BA5-4220-E74F734A13BE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390.6 </m:t>
                    </m:r>
                    <m:r>
                      <a:rPr lang="en-US" b="0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390.44</m:t>
                    </m:r>
                    <m:r>
                      <a:rPr lang="en-US" b="0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389.0</m:t>
                    </m:r>
                  </m:oMath>
                </a14:m>
                <a:endParaRPr lang="en-US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  <m:r>
                      <a:rPr lang="en-US" b="0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23</m:t>
                        </m:r>
                      </m:sub>
                    </m:sSub>
                    <m:r>
                      <a:rPr lang="en-US" b="0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</m:rad>
                  </m:oMath>
                </a14:m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555.22</m:t>
                    </m:r>
                    <m:r>
                      <a:rPr lang="en-US" b="0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554.09</m:t>
                    </m:r>
                    <m:r>
                      <a:rPr lang="en-US" b="0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552.39</m:t>
                    </m:r>
                  </m:oMath>
                </a14:m>
                <a:endParaRPr lang="en-US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123</m:t>
                        </m:r>
                      </m:sub>
                    </m:sSub>
                    <m:r>
                      <a:rPr lang="en-US" b="0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num>
                          <m:den>
                            <m:r>
                              <a:rPr lang="en-US" b="0" i="1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e>
                    </m:rad>
                  </m:oMath>
                </a14:m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  <a:ea typeface="Cambria Math" panose="02040503050406030204" pitchFamily="18" charset="0"/>
                  </a:rPr>
                  <a:t> </a:t>
                </a:r>
                <a:endParaRPr lang="en-US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680.38</m:t>
                    </m:r>
                    <m:r>
                      <a:rPr lang="en-US" b="0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680.01</m:t>
                    </m:r>
                  </m:oMath>
                </a14:m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676.54</m:t>
                    </m:r>
                    <m:r>
                      <a:rPr lang="en-US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7F4333B6-ECB4-0BA5-4220-E74F734A13B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2"/>
                <a:stretch>
                  <a:fillRect l="-2211" t="-20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42A485-495E-6827-A72C-41BD6BFA67F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m=50; s=5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1034FC79-D2A7-A179-9E94-940740185E50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16.65 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16.71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16.14</m:t>
                    </m:r>
                  </m:oMath>
                </a14:m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23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</m:rad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30.28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29.74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23.54</m:t>
                    </m:r>
                  </m:oMath>
                </a14:m>
              </a:p>
              <a:p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e>
                    </m:rad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42.1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8.08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28.83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1034FC79-D2A7-A179-9E94-940740185E5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blipFill>
                <a:blip r:embed="rId3"/>
                <a:stretch>
                  <a:fillRect l="-2200" t="-20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157615-777A-54CD-C733-D80C1C6A59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55</a:t>
            </a:fld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4A876CE-7123-71BD-3994-73CAA3D59581}"/>
              </a:ext>
            </a:extLst>
          </p:cNvPr>
          <p:cNvSpPr/>
          <p:nvPr/>
        </p:nvSpPr>
        <p:spPr>
          <a:xfrm>
            <a:off x="8125839" y="3906382"/>
            <a:ext cx="2016867" cy="44098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1C1EA930-C13C-69FB-FDB1-4DEBD31B4563}"/>
              </a:ext>
            </a:extLst>
          </p:cNvPr>
          <p:cNvSpPr/>
          <p:nvPr/>
        </p:nvSpPr>
        <p:spPr>
          <a:xfrm>
            <a:off x="6883941" y="5176837"/>
            <a:ext cx="3258765" cy="44098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20523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4E7E4-E605-D5F4-5FA1-7114084EB5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8F516A16-AB7A-52D2-F889-B7F1A49DF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Larger Samples </a:t>
            </a:r>
            <a:r>
              <a:rPr lang="en-US" dirty="0">
                <a:sym typeface="Wingdings" pitchFamily="2" charset="2"/>
              </a:rPr>
              <a:t> Less Error</a:t>
            </a:r>
            <a:br>
              <a:rPr lang="en-US" dirty="0">
                <a:sym typeface="Wingdings" pitchFamily="2" charset="2"/>
              </a:rPr>
            </a:br>
            <a:r>
              <a:rPr lang="en-US" sz="4000" dirty="0">
                <a:sym typeface="Wingdings" pitchFamily="2" charset="2"/>
              </a:rPr>
              <a:t>(Less </a:t>
            </a:r>
            <a:r>
              <a:rPr lang="en-US" sz="4000" dirty="0" err="1">
                <a:sym typeface="Wingdings" pitchFamily="2" charset="2"/>
              </a:rPr>
              <a:t>Upsampling</a:t>
            </a:r>
            <a:r>
              <a:rPr lang="en-US" sz="4000" dirty="0">
                <a:sym typeface="Wingdings" pitchFamily="2" charset="2"/>
              </a:rPr>
              <a:t>  Less Error)</a:t>
            </a:r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FDED8E9-3896-9831-0484-B286C363C7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m=50; s=500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5FB8CDFB-6BB8-FF6C-ED24-B90CBE93500A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390.6 </m:t>
                    </m:r>
                    <m:r>
                      <a:rPr lang="en-US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390.44</m:t>
                    </m:r>
                    <m:r>
                      <a:rPr lang="en-US" b="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389.0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  <m:r>
                      <a:rPr lang="en-US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23</m:t>
                        </m:r>
                      </m:sub>
                    </m:sSub>
                    <m:r>
                      <a:rPr lang="en-US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</m:rad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555.22</m:t>
                    </m:r>
                    <m:r>
                      <a:rPr lang="en-US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554.09</m:t>
                    </m:r>
                    <m:r>
                      <a:rPr lang="en-US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552.39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123</m:t>
                        </m:r>
                      </m:sub>
                    </m:sSub>
                    <m:r>
                      <a:rPr lang="en-US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num>
                          <m:den>
                            <m:r>
                              <a:rPr lang="en-US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e>
                    </m:rad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:endParaRPr lang="en-US" dirty="0">
                  <a:solidFill>
                    <a:schemeClr val="tx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680.38</m:t>
                    </m:r>
                    <m:r>
                      <a:rPr lang="en-US" b="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680.01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676.54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5FB8CDFB-6BB8-FF6C-ED24-B90CBE93500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2"/>
                <a:stretch>
                  <a:fillRect l="-2211" t="-20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F9CBD0-46CE-20D4-3897-49D9735305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m=50; s=5000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716E3D8B-146F-77FA-50B6-760F213B3B14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lvl="1"/>
                <a:r>
                  <a:rPr lang="en-US" dirty="0"/>
                  <a:t>1248.44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/>
                  <a:t> 1249.68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/>
                  <a:t> 1249.8</a:t>
                </a:r>
                <a:endParaRPr lang="en-US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23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</m:rad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dirty="0">
                        <a:latin typeface="Cambria Math" panose="02040503050406030204" pitchFamily="18" charset="0"/>
                      </a:rPr>
                      <m:t>1767.42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1768.3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1765.56</m:t>
                    </m:r>
                  </m:oMath>
                </a14:m>
                <a:endParaRPr lang="en-US" dirty="0"/>
              </a:p>
              <a:p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123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e>
                    </m:rad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2165.45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2164.64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2162.35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716E3D8B-146F-77FA-50B6-760F213B3B1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blipFill>
                <a:blip r:embed="rId3"/>
                <a:stretch>
                  <a:fillRect l="-2200" t="-20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365F69-922A-C682-3FF2-DC5919380D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56</a:t>
            </a:fld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A0E851E9-B826-34B1-DFD8-1D2B38170FC7}"/>
              </a:ext>
            </a:extLst>
          </p:cNvPr>
          <p:cNvSpPr/>
          <p:nvPr/>
        </p:nvSpPr>
        <p:spPr>
          <a:xfrm>
            <a:off x="2931268" y="5090809"/>
            <a:ext cx="2341123" cy="62257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E30F81F-9F3E-57B3-598E-AC87DD115B84}"/>
              </a:ext>
            </a:extLst>
          </p:cNvPr>
          <p:cNvSpPr/>
          <p:nvPr/>
        </p:nvSpPr>
        <p:spPr>
          <a:xfrm>
            <a:off x="8327599" y="5090809"/>
            <a:ext cx="2752928" cy="62257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45951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33FFB64C-5BCB-8909-45CB-C5242BA485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Estimate of SVD with Batching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9EFD8B4-BE77-E62D-B8F6-A07719D2D0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Batching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E7F89577-70D7-C4DE-F617-4B09E88BC390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 fontScale="70000" lnSpcReduction="20000"/>
              </a:bodyPr>
              <a:lstStyle/>
              <a:p>
                <a:r>
                  <a:rPr lang="en-US" dirty="0"/>
                  <a:t>Task: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0" i="0" dirty="0" smtClean="0"/>
                      <m:t>Input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endParaRPr lang="en-US" b="0" i="0" dirty="0"/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0" i="0" dirty="0" smtClean="0"/>
                      <m:t>Output</m:t>
                    </m:r>
                    <m:r>
                      <m:rPr>
                        <m:nor/>
                      </m:rPr>
                      <a:rPr lang="en-US" b="0" i="0" dirty="0" smtClean="0"/>
                      <m:t>: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dirty="0"/>
                      <m:t>Assume</m:t>
                    </m:r>
                    <m:r>
                      <m:rPr>
                        <m:nor/>
                      </m:rPr>
                      <a:rPr lang="en-US" dirty="0"/>
                      <m:t>: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𝐷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/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dirty="0"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dirty="0"/>
                      <m:t> 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m:rPr>
                        <m:nor/>
                      </m:rPr>
                      <a:rPr lang="en-US" dirty="0"/>
                      <m:t> </m:t>
                    </m:r>
                    <m:r>
                      <m:rPr>
                        <m:nor/>
                      </m:rPr>
                      <a:rPr lang="en-US" dirty="0"/>
                      <m:t>and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den>
                        </m:f>
                      </m:e>
                    </m:rad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b="0" i="0" dirty="0">
                    <a:latin typeface="Cambria Math" panose="02040503050406030204" pitchFamily="18" charset="0"/>
                  </a:rPr>
                  <a:t>Split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0" i="0" dirty="0">
                    <a:latin typeface="Cambria Math" panose="02040503050406030204" pitchFamily="18" charset="0"/>
                  </a:rPr>
                  <a:t>and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US" b="0" i="0" dirty="0">
                    <a:latin typeface="Cambria Math" panose="02040503050406030204" pitchFamily="18" charset="0"/>
                  </a:rPr>
                  <a:t> into batches</a:t>
                </a:r>
              </a:p>
              <a:p>
                <a:pPr lvl="1"/>
                <a:r>
                  <a:rPr lang="en-US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a batch of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 rows of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a batch of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 rows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r>
                  <a:rPr lang="en-US" dirty="0"/>
                  <a:t>Knowns: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𝐷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/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&amp;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 lvl="1"/>
                <a:r>
                  <a:rPr lang="en-US" dirty="0"/>
                  <a:t>Unknown: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E7F89577-70D7-C4DE-F617-4B09E88BC3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2"/>
                <a:stretch>
                  <a:fillRect l="-1229" t="-27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47B88EFC-96FA-268B-2FB8-640A46D7DF6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Method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13">
                <a:extLst>
                  <a:ext uri="{FF2B5EF4-FFF2-40B4-BE49-F238E27FC236}">
                    <a16:creationId xmlns:a16="http://schemas.microsoft.com/office/drawing/2014/main" id="{A6122C8A-3650-1E3E-F90F-CD2AD57B8731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/>
            <p:txBody>
              <a:bodyPr>
                <a:normAutofit fontScale="70000" lnSpcReduction="20000"/>
              </a:bodyPr>
              <a:lstStyle/>
              <a:p>
                <a:r>
                  <a:rPr lang="en-US" dirty="0"/>
                  <a:t>Solve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𝐷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/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dirty="0"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That is,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/>
                    </m:sSub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Batches easily fit in RAM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m:rPr>
                        <m:nor/>
                      </m:rPr>
                      <a:rPr lang="en-US" dirty="0"/>
                      <m:t> 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D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are small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is not</a:t>
                </a:r>
              </a:p>
              <a:p>
                <a:r>
                  <a:rPr lang="en-US" dirty="0"/>
                  <a:t>Code is here:</a:t>
                </a:r>
              </a:p>
              <a:p>
                <a:pPr lvl="1"/>
                <a:r>
                  <a:rPr lang="en-US" sz="2000" dirty="0"/>
                  <a:t>https://</a:t>
                </a:r>
                <a:r>
                  <a:rPr lang="en-US" sz="2000" dirty="0" err="1"/>
                  <a:t>github.com</a:t>
                </a:r>
                <a:r>
                  <a:rPr lang="en-US" sz="2000" dirty="0"/>
                  <a:t>/</a:t>
                </a:r>
                <a:r>
                  <a:rPr lang="en-US" sz="2000" dirty="0" err="1"/>
                  <a:t>kwchurch</a:t>
                </a:r>
                <a:r>
                  <a:rPr lang="en-US" sz="2000" dirty="0"/>
                  <a:t>/</a:t>
                </a:r>
                <a:r>
                  <a:rPr lang="en-US" sz="2000" dirty="0" err="1"/>
                  <a:t>JSALT_Better_Together</a:t>
                </a:r>
                <a:r>
                  <a:rPr lang="en-US" sz="2000" dirty="0"/>
                  <a:t>/blob/main/</a:t>
                </a:r>
                <a:r>
                  <a:rPr lang="en-US" sz="2000" dirty="0" err="1"/>
                  <a:t>src</a:t>
                </a:r>
                <a:r>
                  <a:rPr lang="en-US" sz="2000" dirty="0"/>
                  <a:t>/</a:t>
                </a:r>
                <a:r>
                  <a:rPr lang="en-US" sz="2000" dirty="0" err="1"/>
                  <a:t>streaming_svd.py</a:t>
                </a:r>
                <a:endParaRPr lang="en-US" sz="200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4" name="Content Placeholder 13">
                <a:extLst>
                  <a:ext uri="{FF2B5EF4-FFF2-40B4-BE49-F238E27FC236}">
                    <a16:creationId xmlns:a16="http://schemas.microsoft.com/office/drawing/2014/main" id="{A6122C8A-3650-1E3E-F90F-CD2AD57B873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blipFill>
                <a:blip r:embed="rId3"/>
                <a:stretch>
                  <a:fillRect l="-1222" t="-2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77A81D-FA2C-E62E-CE3E-2E9299B53E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57</a:t>
            </a:fld>
            <a:endParaRPr lang="en-US"/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161DA7A2-B435-DBA3-4681-5CF2A59D82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145319" y="3605811"/>
            <a:ext cx="1870953" cy="1870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967719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DAB3400-14BF-C355-84EB-3DEC0BC01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 you need is sampling?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2AB54DF-679D-3800-6E02-5470706C63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85BA5EAA-196E-A2D2-F515-392B975120BF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den>
                        </m:f>
                      </m:e>
                    </m:rad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SVD:</a:t>
                </a:r>
              </a:p>
              <a:p>
                <a:pPr lvl="1"/>
                <a:r>
                  <a:rPr lang="en-US" dirty="0"/>
                  <a:t>You can estimate singular values and SVD from sample</a:t>
                </a:r>
              </a:p>
              <a:p>
                <a:pPr lvl="1"/>
                <a:r>
                  <a:rPr lang="en-US" dirty="0"/>
                  <a:t>Good enough: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endParaRPr lang="en-US" dirty="0"/>
              </a:p>
              <a:p>
                <a:pPr lvl="2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: hidden dimensions of LLM</a:t>
                </a:r>
              </a:p>
              <a:p>
                <a:r>
                  <a:rPr lang="en-US" dirty="0"/>
                  <a:t>Benchmarking:</a:t>
                </a:r>
              </a:p>
              <a:p>
                <a:pPr lvl="1"/>
                <a:r>
                  <a:rPr lang="en-US" dirty="0"/>
                  <a:t>Sample is good enough to tell you how LLM will perform on infinite set of all possible inputs</a:t>
                </a:r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85BA5EAA-196E-A2D2-F515-392B975120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2"/>
                <a:stretch>
                  <a:fillRect l="-17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E0D112A-0BB3-834A-57EE-2341E253F8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No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C49DB0A-A40D-4588-5B6F-75BC12723C6A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Set of all possible inputs </a:t>
            </a:r>
          </a:p>
          <a:p>
            <a:pPr lvl="1"/>
            <a:r>
              <a:rPr lang="en-US" dirty="0"/>
              <a:t>includes many minorities </a:t>
            </a:r>
          </a:p>
          <a:p>
            <a:pPr lvl="1"/>
            <a:r>
              <a:rPr lang="en-US" dirty="0"/>
              <a:t>(special cases)</a:t>
            </a:r>
          </a:p>
          <a:p>
            <a:r>
              <a:rPr lang="en-US" dirty="0"/>
              <a:t>Many of these special cases are </a:t>
            </a:r>
          </a:p>
          <a:p>
            <a:pPr lvl="1"/>
            <a:r>
              <a:rPr lang="en-US" dirty="0"/>
              <a:t>too rare to to appear </a:t>
            </a:r>
          </a:p>
          <a:p>
            <a:pPr lvl="1"/>
            <a:r>
              <a:rPr lang="en-US" dirty="0"/>
              <a:t>in a small sample</a:t>
            </a:r>
          </a:p>
          <a:p>
            <a:r>
              <a:rPr lang="en-US" dirty="0"/>
              <a:t>Sampling</a:t>
            </a:r>
          </a:p>
          <a:p>
            <a:pPr lvl="1"/>
            <a:r>
              <a:rPr lang="en-US" dirty="0"/>
              <a:t>(benchmarking and SVD) </a:t>
            </a:r>
          </a:p>
          <a:p>
            <a:pPr lvl="1"/>
            <a:r>
              <a:rPr lang="en-US" dirty="0"/>
              <a:t>does not capture rare cases</a:t>
            </a:r>
          </a:p>
          <a:p>
            <a:r>
              <a:rPr lang="en-US" dirty="0"/>
              <a:t>Rare cases are too important</a:t>
            </a:r>
          </a:p>
          <a:p>
            <a:pPr lvl="1"/>
            <a:r>
              <a:rPr lang="en-US" dirty="0"/>
              <a:t>to ignore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05103B-F7ED-D82E-A1FB-295110C19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347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ACB810-D01F-BEFC-6720-D23C8B1F9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Data: Semantic Scholar (S2)</a:t>
            </a:r>
            <a:br>
              <a:rPr lang="en-US" dirty="0"/>
            </a:br>
            <a:r>
              <a:rPr lang="en-US" dirty="0">
                <a:hlinkClick r:id="rId2"/>
              </a:rPr>
              <a:t>http://recommendpapers.xyz</a:t>
            </a:r>
            <a:r>
              <a:rPr lang="en-US" dirty="0"/>
              <a:t> </a:t>
            </a:r>
          </a:p>
        </p:txBody>
      </p:sp>
      <p:pic>
        <p:nvPicPr>
          <p:cNvPr id="6" name="Content Placeholder 5" descr="A table with numbers and letters&#10;&#10;AI-generated content may be incorrect.">
            <a:extLst>
              <a:ext uri="{FF2B5EF4-FFF2-40B4-BE49-F238E27FC236}">
                <a16:creationId xmlns:a16="http://schemas.microsoft.com/office/drawing/2014/main" id="{4B291AD3-FCD3-259B-2412-A9E83269A8D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278779" y="1629182"/>
            <a:ext cx="5908491" cy="3938994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AC85C2-7FD9-4C70-0C7D-720D993C71A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200M Academic Papers</a:t>
            </a:r>
          </a:p>
          <a:p>
            <a:pPr lvl="1"/>
            <a:r>
              <a:rPr lang="en-US" dirty="0"/>
              <a:t>Available: </a:t>
            </a:r>
          </a:p>
          <a:p>
            <a:pPr lvl="2"/>
            <a:r>
              <a:rPr lang="en-US" dirty="0"/>
              <a:t>API &amp; Bulk Download</a:t>
            </a:r>
          </a:p>
          <a:p>
            <a:pPr lvl="2"/>
            <a:r>
              <a:rPr lang="en-US" dirty="0"/>
              <a:t>Many have titles, abstracts, vectors</a:t>
            </a:r>
          </a:p>
          <a:p>
            <a:pPr lvl="2"/>
            <a:r>
              <a:rPr lang="en-US" dirty="0"/>
              <a:t>PDFs for about 10%</a:t>
            </a:r>
          </a:p>
          <a:p>
            <a:r>
              <a:rPr lang="en-US" dirty="0"/>
              <a:t>Many papers are in English</a:t>
            </a:r>
          </a:p>
          <a:p>
            <a:pPr lvl="1"/>
            <a:r>
              <a:rPr lang="en-US" dirty="0"/>
              <a:t>But many are in many languages</a:t>
            </a:r>
          </a:p>
          <a:p>
            <a:pPr lvl="1"/>
            <a:r>
              <a:rPr lang="en-US" dirty="0"/>
              <a:t>LID (language id): CLD3</a:t>
            </a:r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754EF5C6-3035-273D-C697-33B7377B9485}"/>
              </a:ext>
            </a:extLst>
          </p:cNvPr>
          <p:cNvSpPr/>
          <p:nvPr/>
        </p:nvSpPr>
        <p:spPr>
          <a:xfrm>
            <a:off x="8031522" y="897998"/>
            <a:ext cx="2497658" cy="622984"/>
          </a:xfrm>
          <a:prstGeom prst="wedgeRoundRectCallout">
            <a:avLst>
              <a:gd name="adj1" fmla="val -65236"/>
              <a:gd name="adj2" fmla="val 18571"/>
              <a:gd name="adj3" fmla="val 16667"/>
            </a:avLst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Shameless Plug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4E4C492F-D979-CA3E-6276-7C8E711D43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3AA66-B1EA-F349-9321-9DEADA118CEF}" type="datetime1">
              <a:rPr lang="en-US" smtClean="0"/>
              <a:t>8/27/25</a:t>
            </a:fld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80C68D1-1620-6628-CED2-792D4631B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C6BEA-B1F8-824D-B842-FC29C0071CAF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181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9B1D9D-BB37-5925-A418-E1CF90DF53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7E8FC6B1-112F-8C4A-6EE7-C4D41DA0D0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CogSci</a:t>
            </a:r>
            <a:r>
              <a:rPr lang="en-US" dirty="0"/>
              <a:t>: Interdisciplinary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13C4BBBF-8ED3-A961-44A6-66DA2621B5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64530"/>
            <a:ext cx="5637463" cy="4684395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Psychology</a:t>
            </a:r>
          </a:p>
          <a:p>
            <a:pPr lvl="1"/>
            <a:r>
              <a:rPr lang="en-US" dirty="0"/>
              <a:t>Psycholinguistics</a:t>
            </a:r>
          </a:p>
          <a:p>
            <a:r>
              <a:rPr lang="en-US" dirty="0"/>
              <a:t>Humanities</a:t>
            </a:r>
          </a:p>
          <a:p>
            <a:pPr lvl="1"/>
            <a:r>
              <a:rPr lang="en-US" dirty="0"/>
              <a:t>Linguistics</a:t>
            </a:r>
          </a:p>
          <a:p>
            <a:pPr lvl="2"/>
            <a:r>
              <a:rPr lang="en-US" dirty="0"/>
              <a:t>Syntax, Semantics, Phonology &amp; Phonetics</a:t>
            </a:r>
          </a:p>
          <a:p>
            <a:pPr lvl="1"/>
            <a:r>
              <a:rPr lang="en-US" dirty="0"/>
              <a:t>Lexicography: Corpus-based methods</a:t>
            </a:r>
          </a:p>
          <a:p>
            <a:pPr lvl="1"/>
            <a:r>
              <a:rPr lang="en-US" dirty="0"/>
              <a:t>Translation</a:t>
            </a:r>
          </a:p>
          <a:p>
            <a:pPr lvl="1"/>
            <a:r>
              <a:rPr lang="en-US" dirty="0"/>
              <a:t>Education: </a:t>
            </a:r>
          </a:p>
          <a:p>
            <a:pPr lvl="2"/>
            <a:r>
              <a:rPr lang="en-US" dirty="0"/>
              <a:t>Testing (Vocabulary Size)</a:t>
            </a:r>
          </a:p>
          <a:p>
            <a:r>
              <a:rPr lang="en-US" dirty="0"/>
              <a:t>Math</a:t>
            </a:r>
          </a:p>
          <a:p>
            <a:pPr lvl="1"/>
            <a:r>
              <a:rPr lang="en-US" dirty="0"/>
              <a:t>Statistics &amp; Linear Algebra</a:t>
            </a:r>
          </a:p>
          <a:p>
            <a:r>
              <a:rPr lang="en-US" dirty="0"/>
              <a:t>Engineering</a:t>
            </a:r>
          </a:p>
          <a:p>
            <a:pPr lvl="1"/>
            <a:r>
              <a:rPr lang="en-US" dirty="0"/>
              <a:t>Information Theory, Artificial Intelligence (AI), Machine Learning (ML), Computational Linguistics (CL), Machine Translation (MT), Information Retrieval (IR), Speech &amp; Vision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3C0C96-BDB4-AE05-4117-6CCF304B33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6</a:t>
            </a:fld>
            <a:endParaRPr lang="en-US"/>
          </a:p>
        </p:txBody>
      </p:sp>
      <p:pic>
        <p:nvPicPr>
          <p:cNvPr id="15" name="Picture 14" descr="A white card with black text&#10;&#10;AI-generated content may be incorrect.">
            <a:extLst>
              <a:ext uri="{FF2B5EF4-FFF2-40B4-BE49-F238E27FC236}">
                <a16:creationId xmlns:a16="http://schemas.microsoft.com/office/drawing/2014/main" id="{1DE4A04C-D377-A21B-284A-CFF861512E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2878" y="2364196"/>
            <a:ext cx="4680438" cy="1718506"/>
          </a:xfrm>
          <a:prstGeom prst="rect">
            <a:avLst/>
          </a:prstGeom>
          <a:ln w="12700">
            <a:solidFill>
              <a:schemeClr val="accent1">
                <a:shade val="50000"/>
              </a:schemeClr>
            </a:solidFill>
          </a:ln>
        </p:spPr>
      </p:pic>
      <p:sp>
        <p:nvSpPr>
          <p:cNvPr id="16" name="Rounded Rectangular Callout 15">
            <a:extLst>
              <a:ext uri="{FF2B5EF4-FFF2-40B4-BE49-F238E27FC236}">
                <a16:creationId xmlns:a16="http://schemas.microsoft.com/office/drawing/2014/main" id="{9DBA3F6D-9D0D-EF7D-E9CA-69DCE15496C9}"/>
              </a:ext>
            </a:extLst>
          </p:cNvPr>
          <p:cNvSpPr/>
          <p:nvPr/>
        </p:nvSpPr>
        <p:spPr>
          <a:xfrm>
            <a:off x="7109138" y="4323183"/>
            <a:ext cx="3851664" cy="797951"/>
          </a:xfrm>
          <a:prstGeom prst="wedgeRoundRectCallout">
            <a:avLst>
              <a:gd name="adj1" fmla="val -27682"/>
              <a:gd name="adj2" fmla="val -67500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Connect Three Dots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2C93834-280F-DBF7-4EFC-40EC6D48B3A3}"/>
              </a:ext>
            </a:extLst>
          </p:cNvPr>
          <p:cNvSpPr/>
          <p:nvPr/>
        </p:nvSpPr>
        <p:spPr>
          <a:xfrm>
            <a:off x="1582338" y="2051213"/>
            <a:ext cx="1999062" cy="365125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3D0540EC-6B78-7553-14A5-9C07D671E314}"/>
              </a:ext>
            </a:extLst>
          </p:cNvPr>
          <p:cNvSpPr/>
          <p:nvPr/>
        </p:nvSpPr>
        <p:spPr>
          <a:xfrm>
            <a:off x="1582337" y="5355280"/>
            <a:ext cx="2187557" cy="318278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6B36A98A-842C-2C2F-526D-F85E00752BED}"/>
              </a:ext>
            </a:extLst>
          </p:cNvPr>
          <p:cNvSpPr/>
          <p:nvPr/>
        </p:nvSpPr>
        <p:spPr>
          <a:xfrm>
            <a:off x="1582338" y="3246321"/>
            <a:ext cx="1545873" cy="275420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ular Callout 19">
            <a:extLst>
              <a:ext uri="{FF2B5EF4-FFF2-40B4-BE49-F238E27FC236}">
                <a16:creationId xmlns:a16="http://schemas.microsoft.com/office/drawing/2014/main" id="{08A88183-AE84-2F8A-68F2-F35FC8C93714}"/>
              </a:ext>
            </a:extLst>
          </p:cNvPr>
          <p:cNvSpPr/>
          <p:nvPr/>
        </p:nvSpPr>
        <p:spPr>
          <a:xfrm>
            <a:off x="4038600" y="1702679"/>
            <a:ext cx="2115790" cy="797951"/>
          </a:xfrm>
          <a:prstGeom prst="wedgeRoundRectCallout">
            <a:avLst>
              <a:gd name="adj1" fmla="val -67105"/>
              <a:gd name="adj2" fmla="val -6011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Word Associations</a:t>
            </a:r>
          </a:p>
        </p:txBody>
      </p:sp>
      <p:sp>
        <p:nvSpPr>
          <p:cNvPr id="21" name="Rounded Rectangular Callout 20">
            <a:extLst>
              <a:ext uri="{FF2B5EF4-FFF2-40B4-BE49-F238E27FC236}">
                <a16:creationId xmlns:a16="http://schemas.microsoft.com/office/drawing/2014/main" id="{00A363DB-60F8-6843-30C4-D01E255CC6D7}"/>
              </a:ext>
            </a:extLst>
          </p:cNvPr>
          <p:cNvSpPr/>
          <p:nvPr/>
        </p:nvSpPr>
        <p:spPr>
          <a:xfrm>
            <a:off x="4805360" y="4323183"/>
            <a:ext cx="2115790" cy="797951"/>
          </a:xfrm>
          <a:prstGeom prst="wedgeRoundRectCallout">
            <a:avLst>
              <a:gd name="adj1" fmla="val -97414"/>
              <a:gd name="adj2" fmla="val 77707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Mutual Information</a:t>
            </a:r>
          </a:p>
        </p:txBody>
      </p:sp>
    </p:spTree>
    <p:extLst>
      <p:ext uri="{BB962C8B-B14F-4D97-AF65-F5344CB8AC3E}">
        <p14:creationId xmlns:p14="http://schemas.microsoft.com/office/powerpoint/2010/main" val="3871055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Content Placeholder 31" descr="A text on a white background&#10;&#10;AI-generated content may be incorrect.">
            <a:extLst>
              <a:ext uri="{FF2B5EF4-FFF2-40B4-BE49-F238E27FC236}">
                <a16:creationId xmlns:a16="http://schemas.microsoft.com/office/drawing/2014/main" id="{0A78963E-BA40-6D71-A0A3-1A4ABC9DF4BC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5701420" y="2703581"/>
            <a:ext cx="6363190" cy="3036316"/>
          </a:xfrm>
        </p:spPr>
      </p:pic>
      <p:pic>
        <p:nvPicPr>
          <p:cNvPr id="15" name="Content Placeholder 14" descr="A graph of different numbers and numbers&#10;&#10;AI-generated content may be incorrect.">
            <a:extLst>
              <a:ext uri="{FF2B5EF4-FFF2-40B4-BE49-F238E27FC236}">
                <a16:creationId xmlns:a16="http://schemas.microsoft.com/office/drawing/2014/main" id="{6AF1F1AF-B49C-DCAA-8AAE-4441B9946F6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836612" y="2505075"/>
            <a:ext cx="4567881" cy="4230988"/>
          </a:xfr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0DE8378A-6661-5D5C-DEC3-093DA16FC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Nuclear Norms to Compare Monolingual and Multilingual LLMs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7775BBF-1007-DDCF-3ACC-5703800F56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260 Nuclear Norms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 Placeholder 7">
                <a:extLst>
                  <a:ext uri="{FF2B5EF4-FFF2-40B4-BE49-F238E27FC236}">
                    <a16:creationId xmlns:a16="http://schemas.microsoft.com/office/drawing/2014/main" id="{60AB6603-0DC8-81E5-02AD-819B92AE0620}"/>
                  </a:ext>
                </a:extLst>
              </p:cNvPr>
              <p:cNvSpPr>
                <a:spLocks noGrp="1"/>
              </p:cNvSpPr>
              <p:nvPr>
                <p:ph type="body" sz="quarter" idx="3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𝟐𝟔𝟎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𝟐𝟔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𝟓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 Placeholder 7">
                <a:extLst>
                  <a:ext uri="{FF2B5EF4-FFF2-40B4-BE49-F238E27FC236}">
                    <a16:creationId xmlns:a16="http://schemas.microsoft.com/office/drawing/2014/main" id="{60AB6603-0DC8-81E5-02AD-819B92AE062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3"/>
              </p:nvPr>
            </p:nvSpPr>
            <p:spPr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Date Placeholder 32">
            <a:extLst>
              <a:ext uri="{FF2B5EF4-FFF2-40B4-BE49-F238E27FC236}">
                <a16:creationId xmlns:a16="http://schemas.microsoft.com/office/drawing/2014/main" id="{B5E2D7CA-CC53-E124-C1CE-19292E9EBC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53B406-7528-6F48-82E8-97A5E3E4A326}" type="datetime1">
              <a:rPr lang="en-US" smtClean="0"/>
              <a:t>8/27/25</a:t>
            </a:fld>
            <a:endParaRPr lang="en-US"/>
          </a:p>
        </p:txBody>
      </p:sp>
      <p:sp>
        <p:nvSpPr>
          <p:cNvPr id="34" name="Slide Number Placeholder 33">
            <a:extLst>
              <a:ext uri="{FF2B5EF4-FFF2-40B4-BE49-F238E27FC236}">
                <a16:creationId xmlns:a16="http://schemas.microsoft.com/office/drawing/2014/main" id="{DAF04C95-7C09-ECEC-8270-963F70911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C6BEA-B1F8-824D-B842-FC29C0071CAF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07546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BBAC8F-174B-C0D6-DA28-BA7B04E925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Content Placeholder 14" descr="A graph of different numbers and numbers&#10;&#10;AI-generated content may be incorrect.">
            <a:extLst>
              <a:ext uri="{FF2B5EF4-FFF2-40B4-BE49-F238E27FC236}">
                <a16:creationId xmlns:a16="http://schemas.microsoft.com/office/drawing/2014/main" id="{2947E5EB-C414-DDA3-99B7-59A4156B55C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6612" y="2505075"/>
            <a:ext cx="4567881" cy="4230988"/>
          </a:xfr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BC94BB2C-FB8B-11F5-E538-41FFE4F55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Nuclear Norms to Compare Monolingual and Multilingual LLMs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Placeholder 5">
                <a:extLst>
                  <a:ext uri="{FF2B5EF4-FFF2-40B4-BE49-F238E27FC236}">
                    <a16:creationId xmlns:a16="http://schemas.microsoft.com/office/drawing/2014/main" id="{0CDAF842-1D24-592A-78D9-427A4057BB26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𝟐𝟔𝟎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𝟐𝟔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𝟓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 Placeholder 5">
                <a:extLst>
                  <a:ext uri="{FF2B5EF4-FFF2-40B4-BE49-F238E27FC236}">
                    <a16:creationId xmlns:a16="http://schemas.microsoft.com/office/drawing/2014/main" id="{0CDAF842-1D24-592A-78D9-427A4057BB2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C2FCC77-B9A5-54AE-0AF2-7C620E616E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b="1" i="0" dirty="0">
                <a:latin typeface="+mj-lt"/>
              </a:rPr>
              <a:t>Reliability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0B1D64-C1C4-A57F-A4CA-E3581071576E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Repeatability</a:t>
            </a:r>
          </a:p>
          <a:p>
            <a:pPr lvl="1"/>
            <a:r>
              <a:rPr lang="en-US" dirty="0"/>
              <a:t>5 Batches: Boxes </a:t>
            </a:r>
            <a:r>
              <a:rPr lang="en-US" dirty="0">
                <a:sym typeface="Wingdings" pitchFamily="2" charset="2"/>
              </a:rPr>
              <a:t> Lines</a:t>
            </a:r>
            <a:endParaRPr lang="en-US" dirty="0"/>
          </a:p>
          <a:p>
            <a:r>
              <a:rPr lang="en-US" dirty="0"/>
              <a:t>Interesting diffs over LLMs</a:t>
            </a:r>
          </a:p>
          <a:p>
            <a:r>
              <a:rPr lang="en-US" dirty="0"/>
              <a:t>Interesting diffs over lang</a:t>
            </a:r>
          </a:p>
        </p:txBody>
      </p:sp>
      <p:sp>
        <p:nvSpPr>
          <p:cNvPr id="4" name="Down Arrow 3">
            <a:extLst>
              <a:ext uri="{FF2B5EF4-FFF2-40B4-BE49-F238E27FC236}">
                <a16:creationId xmlns:a16="http://schemas.microsoft.com/office/drawing/2014/main" id="{905469D4-4731-3F36-F34C-DBC826C0904B}"/>
              </a:ext>
            </a:extLst>
          </p:cNvPr>
          <p:cNvSpPr/>
          <p:nvPr/>
        </p:nvSpPr>
        <p:spPr>
          <a:xfrm rot="10800000" flipV="1">
            <a:off x="264668" y="3205387"/>
            <a:ext cx="484632" cy="3077717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own Arrow 6">
            <a:extLst>
              <a:ext uri="{FF2B5EF4-FFF2-40B4-BE49-F238E27FC236}">
                <a16:creationId xmlns:a16="http://schemas.microsoft.com/office/drawing/2014/main" id="{39A1DDE5-3B6B-85DE-37C3-E9D1106B6C8F}"/>
              </a:ext>
            </a:extLst>
          </p:cNvPr>
          <p:cNvSpPr/>
          <p:nvPr/>
        </p:nvSpPr>
        <p:spPr>
          <a:xfrm rot="5400000" flipV="1">
            <a:off x="2837801" y="2712225"/>
            <a:ext cx="484632" cy="381669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6AF438D5-A4C8-56B9-49C8-AEB3EE0F2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82377C-64B8-6340-AA70-23E7F920428F}" type="datetime1">
              <a:rPr lang="en-US" smtClean="0"/>
              <a:t>8/27/25</a:t>
            </a:fld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A860EB7-5EE3-FC79-5378-681A3E90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C6BEA-B1F8-824D-B842-FC29C0071CAF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615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67AB09-2825-A6F5-E075-A6230E7171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14" descr="A graph of different numbers and numbers&#10;&#10;AI-generated content may be incorrect.">
            <a:extLst>
              <a:ext uri="{FF2B5EF4-FFF2-40B4-BE49-F238E27FC236}">
                <a16:creationId xmlns:a16="http://schemas.microsoft.com/office/drawing/2014/main" id="{B6E3D71D-0DA7-E7B1-3F1C-3DCF55043F9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5136" b="53849"/>
          <a:stretch/>
        </p:blipFill>
        <p:spPr>
          <a:xfrm>
            <a:off x="5478950" y="3556244"/>
            <a:ext cx="6516971" cy="2936631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3A57256B-8C55-8B16-3C22-1BE7155905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828364" cy="1325563"/>
          </a:xfrm>
        </p:spPr>
        <p:txBody>
          <a:bodyPr/>
          <a:lstStyle/>
          <a:p>
            <a:r>
              <a:rPr lang="en-US" dirty="0"/>
              <a:t>Hypothesis: </a:t>
            </a:r>
            <a:br>
              <a:rPr lang="en-US" dirty="0"/>
            </a:br>
            <a:r>
              <a:rPr lang="en-US" dirty="0"/>
              <a:t>Bigger is Better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84DA3CD-105D-3312-9C0D-B1B306004D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39045" cy="2227629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Best argument: Calibration</a:t>
            </a:r>
          </a:p>
          <a:p>
            <a:r>
              <a:rPr lang="en-US" dirty="0"/>
              <a:t>Intuition: </a:t>
            </a:r>
          </a:p>
          <a:p>
            <a:pPr lvl="1"/>
            <a:r>
              <a:rPr lang="en-US" dirty="0"/>
              <a:t>Specter has larger nuclear norms for English than other languages</a:t>
            </a:r>
          </a:p>
          <a:p>
            <a:pPr lvl="1"/>
            <a:r>
              <a:rPr lang="en-US" dirty="0"/>
              <a:t>Why?</a:t>
            </a:r>
          </a:p>
          <a:p>
            <a:pPr lvl="2"/>
            <a:r>
              <a:rPr lang="en-US" dirty="0"/>
              <a:t>Specter is intended for English</a:t>
            </a:r>
          </a:p>
          <a:p>
            <a:pPr lvl="2"/>
            <a:r>
              <a:rPr lang="en-US" dirty="0"/>
              <a:t>Inappropriate for other languages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753CBD5-0869-63ED-2269-740D8C385B64}"/>
              </a:ext>
            </a:extLst>
          </p:cNvPr>
          <p:cNvSpPr/>
          <p:nvPr/>
        </p:nvSpPr>
        <p:spPr>
          <a:xfrm>
            <a:off x="6504132" y="4250487"/>
            <a:ext cx="280657" cy="212393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2AA55F88-8B22-8A22-FAFD-D5C34F7669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783ED2-43F3-274A-961A-887ECB543EA9}" type="datetime1">
              <a:rPr lang="en-US" smtClean="0"/>
              <a:t>8/27/25</a:t>
            </a:fld>
            <a:endParaRPr lang="en-US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6BE429F3-9957-F15C-E7DC-28CD7D115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C6BEA-B1F8-824D-B842-FC29C0071CAF}" type="slidenum">
              <a:rPr lang="en-US" smtClean="0"/>
              <a:t>62</a:t>
            </a:fld>
            <a:endParaRPr lang="en-US"/>
          </a:p>
        </p:txBody>
      </p:sp>
      <p:pic>
        <p:nvPicPr>
          <p:cNvPr id="2" name="Picture 1" descr="A black text on a white background&#10;&#10;AI-generated content may be incorrect.">
            <a:extLst>
              <a:ext uri="{FF2B5EF4-FFF2-40B4-BE49-F238E27FC236}">
                <a16:creationId xmlns:a16="http://schemas.microsoft.com/office/drawing/2014/main" id="{ACB60E0C-435E-0B5C-F53E-3F53786548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0217" y="246672"/>
            <a:ext cx="6600766" cy="1325563"/>
          </a:xfrm>
          <a:prstGeom prst="rect">
            <a:avLst/>
          </a:prstGeom>
          <a:ln>
            <a:solidFill>
              <a:schemeClr val="accent1">
                <a:shade val="1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345800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070DAF-7A3B-F16A-9A4D-0D24EE287F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010B889-8548-F874-7BFF-994478AED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 you need is sampling?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D9E40BE-1E17-4EBC-4024-25D908119F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C813F952-A628-6499-1E75-3B96BBCBD98B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den>
                        </m:f>
                      </m:e>
                    </m:rad>
                    <m:sSub>
                      <m:sSubPr>
                        <m:ctrlP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endParaRPr lang="en-US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SVD:</a:t>
                </a:r>
              </a:p>
              <a:p>
                <a:pPr lvl="1"/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You can estimate singular values and SVD from sample</a:t>
                </a:r>
              </a:p>
              <a:p>
                <a:pPr lvl="1"/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Good enough: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US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US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endParaRPr lang="en-US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: hidden dimensions of LLM</a:t>
                </a:r>
              </a:p>
              <a:p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Benchmarking:</a:t>
                </a:r>
              </a:p>
              <a:p>
                <a:pPr lvl="1"/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Sample is good enough to tell you how LLM will perform on infinite set of all possible inputs</a:t>
                </a:r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C813F952-A628-6499-1E75-3B96BBCBD98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2"/>
                <a:stretch>
                  <a:fillRect l="-17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0C51484-15F8-AD6F-062B-7A2760B5029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No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392C0BF-54A3-DA12-E719-BE4C267E9A9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Set of all possible inputs </a:t>
            </a:r>
          </a:p>
          <a:p>
            <a:pPr lvl="1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includes many minorities </a:t>
            </a:r>
          </a:p>
          <a:p>
            <a:pPr lvl="1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(special cases)</a:t>
            </a: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Many of these special cases are </a:t>
            </a:r>
          </a:p>
          <a:p>
            <a:pPr lvl="1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too rare to to appear </a:t>
            </a:r>
          </a:p>
          <a:p>
            <a:pPr lvl="1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in a small sample</a:t>
            </a: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Sampling</a:t>
            </a:r>
          </a:p>
          <a:p>
            <a:pPr lvl="1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(benchmarking and SVD) </a:t>
            </a:r>
          </a:p>
          <a:p>
            <a:pPr lvl="1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does not capture rare cases</a:t>
            </a: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Rare cases are too important</a:t>
            </a:r>
          </a:p>
          <a:p>
            <a:pPr lvl="1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to ignore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62CB2D-D96A-DA86-90FB-98876C3B83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55046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A5A589-AF0B-2039-BC13-A9B5E6A03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DCEDD14A-31D6-F45A-87D4-4E8961E4D47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pPr>
                  <a:buFont typeface="Wingdings" pitchFamily="2" charset="2"/>
                  <a:buChar char="ü"/>
                </a:pPr>
                <a:r>
                  <a:rPr lang="en-US" dirty="0"/>
                  <a:t>Bots</a:t>
                </a:r>
              </a:p>
              <a:p>
                <a:pPr>
                  <a:buFont typeface="Wingdings" pitchFamily="2" charset="2"/>
                  <a:buChar char="ü"/>
                </a:pPr>
                <a:r>
                  <a:rPr lang="en-US" dirty="0"/>
                  <a:t>Thesaurus Application</a:t>
                </a:r>
              </a:p>
              <a:p>
                <a:pPr>
                  <a:buFont typeface="Wingdings" pitchFamily="2" charset="2"/>
                  <a:buChar char="ü"/>
                </a:pPr>
                <a:r>
                  <a:rPr lang="en-US" dirty="0"/>
                  <a:t>Sampling: Lesson from Past</a:t>
                </a:r>
              </a:p>
              <a:p>
                <a:pPr>
                  <a:buFont typeface="Wingdings" pitchFamily="2" charset="2"/>
                  <a:buChar char="ü"/>
                </a:pPr>
                <a:r>
                  <a:rPr lang="en-US" dirty="0"/>
                  <a:t>PMI </a:t>
                </a:r>
                <a:r>
                  <a:rPr lang="en-US" dirty="0">
                    <a:sym typeface="Wingdings" pitchFamily="2" charset="2"/>
                  </a:rPr>
                  <a:t> </a:t>
                </a:r>
                <a:r>
                  <a:rPr lang="en-US" dirty="0"/>
                  <a:t>Word2Vec </a:t>
                </a:r>
                <a:r>
                  <a:rPr lang="en-US" dirty="0">
                    <a:sym typeface="Wingdings" pitchFamily="2" charset="2"/>
                  </a:rPr>
                  <a:t> Bots</a:t>
                </a:r>
              </a:p>
              <a:p>
                <a:pPr>
                  <a:buFont typeface="Wingdings" pitchFamily="2" charset="2"/>
                  <a:buChar char="ü"/>
                </a:pPr>
                <a:r>
                  <a:rPr lang="en-US" dirty="0">
                    <a:sym typeface="Wingdings" pitchFamily="2" charset="2"/>
                  </a:rPr>
                  <a:t>An Embarrassing Parallel Approximation for SVD</a:t>
                </a:r>
              </a:p>
              <a:p>
                <a:pPr lvl="1">
                  <a:buFont typeface="Wingdings" pitchFamily="2" charset="2"/>
                  <a:buChar char="ü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den>
                        </m:f>
                      </m:e>
                    </m:rad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endParaRPr lang="en-US" dirty="0">
                  <a:sym typeface="Wingdings" pitchFamily="2" charset="2"/>
                </a:endParaRP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DCEDD14A-31D6-F45A-87D4-4E8961E4D4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1956" t="-34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061341D-0B81-04E7-70CE-65360FA818C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All you need is sampling?</a:t>
            </a:r>
          </a:p>
          <a:p>
            <a:pPr lvl="1"/>
            <a:r>
              <a:rPr lang="en-US" dirty="0"/>
              <a:t>Yes &amp; No</a:t>
            </a:r>
          </a:p>
          <a:p>
            <a:pPr lvl="1"/>
            <a:r>
              <a:rPr lang="en-US" dirty="0"/>
              <a:t>Sampling </a:t>
            </a:r>
            <a:r>
              <a:rPr lang="en-US" dirty="0">
                <a:sym typeface="Wingdings" pitchFamily="2" charset="2"/>
              </a:rPr>
              <a:t> Benchmarking &amp; SVD</a:t>
            </a:r>
            <a:endParaRPr lang="en-US" dirty="0"/>
          </a:p>
          <a:p>
            <a:pPr lvl="1"/>
            <a:r>
              <a:rPr lang="en-US" dirty="0"/>
              <a:t>But don’t ignore rare cases</a:t>
            </a:r>
          </a:p>
          <a:p>
            <a:r>
              <a:rPr lang="en-US" dirty="0"/>
              <a:t>Bots: Let’s work together</a:t>
            </a:r>
          </a:p>
          <a:p>
            <a:pPr lvl="1"/>
            <a:r>
              <a:rPr lang="en-US" dirty="0"/>
              <a:t>Stop talking about firing experts</a:t>
            </a:r>
          </a:p>
          <a:p>
            <a:pPr lvl="1"/>
            <a:r>
              <a:rPr lang="en-US" dirty="0"/>
              <a:t>Human-in-the-loop / End-to-End</a:t>
            </a:r>
          </a:p>
          <a:p>
            <a:pPr lvl="1"/>
            <a:r>
              <a:rPr lang="en-US" dirty="0"/>
              <a:t>Interdisciplinary Collaboration</a:t>
            </a:r>
          </a:p>
          <a:p>
            <a:pPr lvl="2"/>
            <a:r>
              <a:rPr lang="en-US" dirty="0"/>
              <a:t>Lexicography</a:t>
            </a:r>
          </a:p>
          <a:p>
            <a:pPr lvl="2"/>
            <a:r>
              <a:rPr lang="en-US" dirty="0"/>
              <a:t>Psychology</a:t>
            </a:r>
          </a:p>
          <a:p>
            <a:pPr lvl="2"/>
            <a:r>
              <a:rPr lang="en-US" dirty="0"/>
              <a:t>Information Theory</a:t>
            </a:r>
          </a:p>
          <a:p>
            <a:r>
              <a:rPr lang="en-US" dirty="0"/>
              <a:t>Strong connections to past</a:t>
            </a:r>
          </a:p>
          <a:p>
            <a:pPr lvl="1"/>
            <a:r>
              <a:rPr lang="en-US" dirty="0"/>
              <a:t>Plus lots of recent advances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BCB86A-582A-F064-14B9-598D4BEEE3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269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C7E96933-1F62-6B34-FBEB-E9827735C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Everyone has heard about bots</a:t>
            </a:r>
            <a:br>
              <a:rPr lang="en-US" dirty="0"/>
            </a:br>
            <a:r>
              <a:rPr lang="en-US" sz="3200" dirty="0"/>
              <a:t>(Good applications for crummy technology)</a:t>
            </a:r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B8E54037-F7AB-70E0-0BCC-434C2D1959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Good, Bad and Ugly</a:t>
            </a:r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F615D344-73E8-A5D2-9F40-47DB4222B8D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Good uses of bots</a:t>
            </a:r>
          </a:p>
          <a:p>
            <a:pPr lvl="1"/>
            <a:r>
              <a:rPr lang="en-US" dirty="0"/>
              <a:t>Modern alternative to thesaurus</a:t>
            </a:r>
          </a:p>
          <a:p>
            <a:pPr lvl="2"/>
            <a:r>
              <a:rPr lang="en-US" dirty="0"/>
              <a:t>Improve fluency</a:t>
            </a:r>
          </a:p>
          <a:p>
            <a:pPr lvl="1"/>
            <a:r>
              <a:rPr lang="en-US" dirty="0"/>
              <a:t>Amazing vocabulary</a:t>
            </a:r>
          </a:p>
          <a:p>
            <a:pPr lvl="2"/>
            <a:r>
              <a:rPr lang="en-US" dirty="0"/>
              <a:t>Better than you are with spelling</a:t>
            </a:r>
          </a:p>
          <a:p>
            <a:pPr lvl="2"/>
            <a:r>
              <a:rPr lang="en-US" dirty="0"/>
              <a:t>Also, better with collocations</a:t>
            </a:r>
          </a:p>
          <a:p>
            <a:r>
              <a:rPr lang="en-US" dirty="0"/>
              <a:t>Bad/Ugly</a:t>
            </a:r>
          </a:p>
          <a:p>
            <a:pPr lvl="1"/>
            <a:r>
              <a:rPr lang="en-US" dirty="0"/>
              <a:t>Misinformation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AD1C3B0A-D3A6-FC2C-8A48-4CF5BBBF72F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Fake News about Rachel Maddow</a:t>
            </a:r>
          </a:p>
          <a:p>
            <a:r>
              <a:rPr lang="en-US" dirty="0">
                <a:hlinkClick r:id="rId2"/>
              </a:rPr>
              <a:t>https://www.isthatreallyrachel.com</a:t>
            </a:r>
            <a:r>
              <a:rPr lang="en-US" dirty="0"/>
              <a:t> </a:t>
            </a:r>
          </a:p>
        </p:txBody>
      </p:sp>
      <p:pic>
        <p:nvPicPr>
          <p:cNvPr id="16" name="Content Placeholder 15" descr="A screenshot of a tv show&#10;&#10;AI-generated content may be incorrect.">
            <a:extLst>
              <a:ext uri="{FF2B5EF4-FFF2-40B4-BE49-F238E27FC236}">
                <a16:creationId xmlns:a16="http://schemas.microsoft.com/office/drawing/2014/main" id="{E8108ABF-366F-1E70-65E9-CC65D93DC162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172200" y="2642198"/>
            <a:ext cx="5183188" cy="3428630"/>
          </a:xfr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1740554-D9F3-69BE-86D2-AD998EDD39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7</a:t>
            </a:fld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70168BE-46A7-6734-5841-CCFF71E84C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69494" y="2957935"/>
            <a:ext cx="1428750" cy="142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915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507CAD1-248C-1288-F83B-2545455FA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9400"/>
            <a:ext cx="10515600" cy="479425"/>
          </a:xfrm>
        </p:spPr>
        <p:txBody>
          <a:bodyPr>
            <a:normAutofit/>
          </a:bodyPr>
          <a:lstStyle/>
          <a:p>
            <a:r>
              <a:rPr lang="en-US" sz="2000" dirty="0">
                <a:hlinkClick r:id="rId2"/>
              </a:rPr>
              <a:t>https://www.chronicle.com/article/im-a-student-you-have-no-idea-how-much-were-using-chatgpt</a:t>
            </a:r>
            <a:r>
              <a:rPr lang="en-US" sz="2000" dirty="0"/>
              <a:t> </a:t>
            </a:r>
          </a:p>
        </p:txBody>
      </p:sp>
      <p:pic>
        <p:nvPicPr>
          <p:cNvPr id="6" name="Content Placeholder 5" descr="A close-up of a poster&#10;&#10;Description automatically generated">
            <a:extLst>
              <a:ext uri="{FF2B5EF4-FFF2-40B4-BE49-F238E27FC236}">
                <a16:creationId xmlns:a16="http://schemas.microsoft.com/office/drawing/2014/main" id="{2DA5D2D6-4F1E-E6A7-4914-02A85E5B0A12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3"/>
          <a:stretch>
            <a:fillRect/>
          </a:stretch>
        </p:blipFill>
        <p:spPr>
          <a:xfrm>
            <a:off x="209550" y="914400"/>
            <a:ext cx="11982450" cy="5943600"/>
          </a:xfr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0829B18A-5CC6-AE9F-4E67-50330D619E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4150" y="4876800"/>
            <a:ext cx="17145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A61C3F-3BA3-3214-6637-A130CD619B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4673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7E75A70-F328-EDD5-BA2A-913F6ACAA3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Bots: Do’s and Don’ts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3401280-F732-1E82-D0BB-643D774C04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Do’s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EC2DBB1-3E85-7616-5860-BFC6409730C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Bots are more fluent</a:t>
            </a:r>
          </a:p>
          <a:p>
            <a:pPr lvl="1"/>
            <a:r>
              <a:rPr lang="en-US" dirty="0"/>
              <a:t>than trustworthy</a:t>
            </a:r>
          </a:p>
          <a:p>
            <a:r>
              <a:rPr lang="en-US" dirty="0"/>
              <a:t>You are responsible</a:t>
            </a:r>
          </a:p>
          <a:p>
            <a:pPr lvl="1"/>
            <a:r>
              <a:rPr lang="en-US" dirty="0"/>
              <a:t>for what you say</a:t>
            </a:r>
          </a:p>
          <a:p>
            <a:r>
              <a:rPr lang="en-US" dirty="0"/>
              <a:t>Use bots to improve fluency</a:t>
            </a:r>
          </a:p>
          <a:p>
            <a:pPr lvl="1"/>
            <a:r>
              <a:rPr lang="en-US" dirty="0"/>
              <a:t>Modern version of a thesaurus</a:t>
            </a:r>
          </a:p>
          <a:p>
            <a:r>
              <a:rPr lang="en-US" dirty="0"/>
              <a:t>Human-in-the-loop</a:t>
            </a:r>
          </a:p>
          <a:p>
            <a:pPr lvl="1"/>
            <a:r>
              <a:rPr lang="en-US" dirty="0"/>
              <a:t>Collaboration</a:t>
            </a:r>
          </a:p>
          <a:p>
            <a:pPr lvl="2"/>
            <a:r>
              <a:rPr lang="en-US" dirty="0"/>
              <a:t>Machines are better at fluency</a:t>
            </a:r>
          </a:p>
          <a:p>
            <a:pPr lvl="2"/>
            <a:r>
              <a:rPr lang="en-US" dirty="0"/>
              <a:t>Humans are more trustworthy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AEF875D-3B17-0883-3238-73346549686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Don’ts (Cheating)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ECD3999B-6CD1-871C-8BB7-00FF6D43A1A4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Traffic in misinformation</a:t>
            </a:r>
          </a:p>
          <a:p>
            <a:r>
              <a:rPr lang="en-US" dirty="0"/>
              <a:t>Use bots to get a good grade without mastering the material</a:t>
            </a:r>
          </a:p>
          <a:p>
            <a:pPr lvl="1"/>
            <a:r>
              <a:rPr lang="en-US" dirty="0"/>
              <a:t>You are only cheating yourself</a:t>
            </a:r>
          </a:p>
          <a:p>
            <a:r>
              <a:rPr lang="en-US" dirty="0"/>
              <a:t>End-to-End Systems</a:t>
            </a:r>
          </a:p>
          <a:p>
            <a:pPr lvl="1"/>
            <a:r>
              <a:rPr lang="en-US" dirty="0"/>
              <a:t>Self-organizing </a:t>
            </a:r>
          </a:p>
          <a:p>
            <a:pPr lvl="1"/>
            <a:r>
              <a:rPr lang="en-US" dirty="0"/>
              <a:t>Turn-key</a:t>
            </a:r>
          </a:p>
          <a:p>
            <a:r>
              <a:rPr lang="en-US" dirty="0"/>
              <a:t>Fire experts: </a:t>
            </a:r>
          </a:p>
          <a:p>
            <a:pPr lvl="1"/>
            <a:r>
              <a:rPr lang="en-US" dirty="0"/>
              <a:t>linguists, historians, programmers, </a:t>
            </a:r>
          </a:p>
          <a:p>
            <a:pPr lvl="1"/>
            <a:r>
              <a:rPr lang="en-US" dirty="0"/>
              <a:t>yourself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3A97EF-A6E7-C80F-FC0D-673FF3472D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9</a:t>
            </a:fld>
            <a:endParaRPr lang="en-US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C73D7C79-AC51-C411-3A43-8FBF82F8CA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1156" y="0"/>
            <a:ext cx="1924800" cy="192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0669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13863</TotalTime>
  <Words>4416</Words>
  <Application>Microsoft Macintosh PowerPoint</Application>
  <PresentationFormat>Widescreen</PresentationFormat>
  <Paragraphs>801</Paragraphs>
  <Slides>64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72" baseType="lpstr">
      <vt:lpstr>Aptos</vt:lpstr>
      <vt:lpstr>Aptos Display</vt:lpstr>
      <vt:lpstr>Arial</vt:lpstr>
      <vt:lpstr>Calibri</vt:lpstr>
      <vt:lpstr>Cambria Math</vt:lpstr>
      <vt:lpstr>nyt-imperial</vt:lpstr>
      <vt:lpstr>Wingdings</vt:lpstr>
      <vt:lpstr>Office Theme</vt:lpstr>
      <vt:lpstr>From PMI to Bots</vt:lpstr>
      <vt:lpstr>Special Issue of International Journal of Lexicography in Memory of Patrick Hanks</vt:lpstr>
      <vt:lpstr>Agenda</vt:lpstr>
      <vt:lpstr>Narrative/Hype: Bots are completely “new” But there is much to learn from the Past</vt:lpstr>
      <vt:lpstr>PMI: Pointwise Mutual Information</vt:lpstr>
      <vt:lpstr>CogSci: Interdisciplinary</vt:lpstr>
      <vt:lpstr>Everyone has heard about bots (Good applications for crummy technology)</vt:lpstr>
      <vt:lpstr>https://www.chronicle.com/article/im-a-student-you-have-no-idea-how-much-were-using-chatgpt </vt:lpstr>
      <vt:lpstr>Bots: Do’s and Don’ts</vt:lpstr>
      <vt:lpstr>Agenda</vt:lpstr>
      <vt:lpstr>Tools to Help Good Writers (This is not cheating) </vt:lpstr>
      <vt:lpstr>Testable Hypotheses</vt:lpstr>
      <vt:lpstr>Added 10k Words Language Evolves over Time</vt:lpstr>
      <vt:lpstr>Agenda</vt:lpstr>
      <vt:lpstr>Lesson: Samples Matter</vt:lpstr>
      <vt:lpstr>Rule of Thumb in Historical Linguistics</vt:lpstr>
      <vt:lpstr>Bigger Question: Sampling Should a Corpus be Balanced?</vt:lpstr>
      <vt:lpstr>Brown Corpus is a Balanced Corpus (Unlike many recent catch-as-catch-can corpora)</vt:lpstr>
      <vt:lpstr>PowerPoint Presentation</vt:lpstr>
      <vt:lpstr>PowerPoint Presentation</vt:lpstr>
      <vt:lpstr>Google Ngrams for “Kennedy” Books published since 1500</vt:lpstr>
      <vt:lpstr>Google Trends for “Kennedy”:  Queries over 12 months (7/24-7/25)</vt:lpstr>
      <vt:lpstr>Summary of Discussion on Bots</vt:lpstr>
      <vt:lpstr>Agenda</vt:lpstr>
      <vt:lpstr>PowerPoint Presentation</vt:lpstr>
      <vt:lpstr>Ngrams  PMI</vt:lpstr>
      <vt:lpstr>Pointwise Mutual Information (PMI)</vt:lpstr>
      <vt:lpstr>There is no data like more data</vt:lpstr>
      <vt:lpstr>PMI &amp; Corpus-Based Lexicography</vt:lpstr>
      <vt:lpstr>Save &lt;good&gt; from &lt;bad&gt;</vt:lpstr>
      <vt:lpstr>PMI ≠ Lexical Semantics Is Distribution all you need (?)</vt:lpstr>
      <vt:lpstr>Agenda</vt:lpstr>
      <vt:lpstr>Semantics  Embeddings PMI  Word2Vec  Bots</vt:lpstr>
      <vt:lpstr>We define meaning of a word as a vector</vt:lpstr>
      <vt:lpstr>Defining meaning as a point in space based on distribution</vt:lpstr>
      <vt:lpstr>Simple static embeddings you can download!</vt:lpstr>
      <vt:lpstr>From PMI to Bots Connecting the dots between the past and the future</vt:lpstr>
      <vt:lpstr>Dimension Reduction</vt:lpstr>
      <vt:lpstr>https://en.wikipedia.org/wiki/Multidimensional_scaling </vt:lpstr>
      <vt:lpstr>Singular Value Decomposition (SVD)</vt:lpstr>
      <vt:lpstr>PMI: Factored Version of Word2Vec</vt:lpstr>
      <vt:lpstr>Inference (Table Lookup):  Database + Query  Answers</vt:lpstr>
      <vt:lpstr>Inference (Table Lookup):  Database + Query  Answers</vt:lpstr>
      <vt:lpstr>SVD of Tall Skinny Matrices  (Large Language Models  Tall Skinny Embeddings)</vt:lpstr>
      <vt:lpstr>Streaming / Embarrassingly Parallel</vt:lpstr>
      <vt:lpstr>Batching &amp; SVD</vt:lpstr>
      <vt:lpstr>Crux: Estimate Singular Values from a Sample</vt:lpstr>
      <vt:lpstr>Monte Carlo Simulation in Python</vt:lpstr>
      <vt:lpstr>Monte Carlo Simulation in Python</vt:lpstr>
      <vt:lpstr>Monte Carlo Simulation in Python</vt:lpstr>
      <vt:lpstr>Monte Carlo Simulation in Python</vt:lpstr>
      <vt:lpstr>Monte Carlo Simulation in Python</vt:lpstr>
      <vt:lpstr>Crux: Singular Values from a Sample</vt:lpstr>
      <vt:lpstr>What if sample is too small?</vt:lpstr>
      <vt:lpstr>Q: What if sample is too small? A: Upsampling  Large errors (underestimates)</vt:lpstr>
      <vt:lpstr>Larger Samples  Less Error (Less Upsampling  Less Error)</vt:lpstr>
      <vt:lpstr>Estimate of SVD with Batching</vt:lpstr>
      <vt:lpstr>All you need is sampling?</vt:lpstr>
      <vt:lpstr>Data: Semantic Scholar (S2) http://recommendpapers.xyz </vt:lpstr>
      <vt:lpstr>Using Nuclear Norms to Compare Monolingual and Multilingual LLMs</vt:lpstr>
      <vt:lpstr>Using Nuclear Norms to Compare Monolingual and Multilingual LLMs</vt:lpstr>
      <vt:lpstr>Hypothesis:  Bigger is Better</vt:lpstr>
      <vt:lpstr>All you need is sampling?</vt:lpstr>
      <vt:lpstr>Conclusions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Kenneth Church</dc:creator>
  <cp:lastModifiedBy>Kenneth Church</cp:lastModifiedBy>
  <cp:revision>311</cp:revision>
  <dcterms:created xsi:type="dcterms:W3CDTF">2025-07-14T23:10:18Z</dcterms:created>
  <dcterms:modified xsi:type="dcterms:W3CDTF">2025-08-27T21:19:42Z</dcterms:modified>
</cp:coreProperties>
</file>